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1"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9DB9C4-34B9-448D-843F-C7970838F3DD}"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s-ES"/>
        </a:p>
      </dgm:t>
    </dgm:pt>
    <dgm:pt modelId="{6823321D-7B2D-420E-A134-54BF4EAA947A}">
      <dgm:prSet phldrT="[Texto]"/>
      <dgm:spPr/>
      <dgm:t>
        <a:bodyPr/>
        <a:lstStyle/>
        <a:p>
          <a:r>
            <a:rPr lang="es-ES" b="1" u="sng">
              <a:latin typeface="+mn-lt"/>
            </a:rPr>
            <a:t>SOCIEDADES MERCANTILES</a:t>
          </a:r>
        </a:p>
      </dgm:t>
    </dgm:pt>
    <dgm:pt modelId="{2139717B-1055-4C3E-8002-C5643FC54299}" type="parTrans" cxnId="{AC6A429D-F9A0-4616-BC43-1EB9D89FD3C7}">
      <dgm:prSet/>
      <dgm:spPr/>
      <dgm:t>
        <a:bodyPr/>
        <a:lstStyle/>
        <a:p>
          <a:endParaRPr lang="es-ES"/>
        </a:p>
      </dgm:t>
    </dgm:pt>
    <dgm:pt modelId="{C6108701-166A-4D05-829C-F58D46CB6075}" type="sibTrans" cxnId="{AC6A429D-F9A0-4616-BC43-1EB9D89FD3C7}">
      <dgm:prSet/>
      <dgm:spPr/>
      <dgm:t>
        <a:bodyPr/>
        <a:lstStyle/>
        <a:p>
          <a:endParaRPr lang="es-ES"/>
        </a:p>
      </dgm:t>
    </dgm:pt>
    <dgm:pt modelId="{E33F2979-EA36-465E-B447-1FDCCC03A411}">
      <dgm:prSet phldrT="[Texto]"/>
      <dgm:spPr/>
      <dgm:t>
        <a:bodyPr/>
        <a:lstStyle/>
        <a:p>
          <a:pPr>
            <a:buSzPts val="1000"/>
            <a:buFont typeface="Wingdings" panose="05000000000000000000" pitchFamily="2" charset="2"/>
            <a:buChar char=""/>
          </a:pPr>
          <a:r>
            <a:rPr lang="es-ES">
              <a:latin typeface="+mn-lt"/>
            </a:rPr>
            <a:t>Sociedad Colectiva</a:t>
          </a:r>
        </a:p>
      </dgm:t>
    </dgm:pt>
    <dgm:pt modelId="{D3EB0E88-BEAD-4CFD-9D77-9CF9B90A0F01}" type="parTrans" cxnId="{EDDDCE00-6072-4399-A763-526F88390D32}">
      <dgm:prSet/>
      <dgm:spPr/>
      <dgm:t>
        <a:bodyPr/>
        <a:lstStyle/>
        <a:p>
          <a:endParaRPr lang="es-ES"/>
        </a:p>
      </dgm:t>
    </dgm:pt>
    <dgm:pt modelId="{933047AD-2F3A-4C92-9AAD-37B25458B6C5}" type="sibTrans" cxnId="{EDDDCE00-6072-4399-A763-526F88390D32}">
      <dgm:prSet/>
      <dgm:spPr/>
      <dgm:t>
        <a:bodyPr/>
        <a:lstStyle/>
        <a:p>
          <a:endParaRPr lang="es-ES"/>
        </a:p>
      </dgm:t>
    </dgm:pt>
    <dgm:pt modelId="{DC53D920-192C-4ECA-985B-D432CA439F3D}">
      <dgm:prSet/>
      <dgm:spPr/>
      <dgm:t>
        <a:bodyPr/>
        <a:lstStyle/>
        <a:p>
          <a:pPr>
            <a:buSzPts val="1000"/>
            <a:buFont typeface="Wingdings" panose="05000000000000000000" pitchFamily="2" charset="2"/>
            <a:buChar char=""/>
          </a:pPr>
          <a:r>
            <a:rPr lang="es-ES">
              <a:latin typeface="+mn-lt"/>
            </a:rPr>
            <a:t>Sociedad Comanditaria Simple</a:t>
          </a:r>
        </a:p>
      </dgm:t>
    </dgm:pt>
    <dgm:pt modelId="{C13581EA-3066-4462-AE29-6A0C411F69CC}" type="parTrans" cxnId="{5DDA7E55-7885-40C7-BD37-144F0D18AB9F}">
      <dgm:prSet/>
      <dgm:spPr/>
      <dgm:t>
        <a:bodyPr/>
        <a:lstStyle/>
        <a:p>
          <a:endParaRPr lang="es-ES"/>
        </a:p>
      </dgm:t>
    </dgm:pt>
    <dgm:pt modelId="{EB1AFD2E-90F0-4958-99D1-324CA1034C80}" type="sibTrans" cxnId="{5DDA7E55-7885-40C7-BD37-144F0D18AB9F}">
      <dgm:prSet/>
      <dgm:spPr/>
      <dgm:t>
        <a:bodyPr/>
        <a:lstStyle/>
        <a:p>
          <a:endParaRPr lang="es-ES"/>
        </a:p>
      </dgm:t>
    </dgm:pt>
    <dgm:pt modelId="{7D69ED1C-7BB2-4A8A-9F3C-4CAD7EC79CCE}">
      <dgm:prSet/>
      <dgm:spPr/>
      <dgm:t>
        <a:bodyPr/>
        <a:lstStyle/>
        <a:p>
          <a:pPr>
            <a:buSzPts val="1000"/>
            <a:buFont typeface="Wingdings" panose="05000000000000000000" pitchFamily="2" charset="2"/>
            <a:buChar char=""/>
          </a:pPr>
          <a:r>
            <a:rPr lang="es-ES">
              <a:latin typeface="+mn-lt"/>
            </a:rPr>
            <a:t>Sociedades de Capital:</a:t>
          </a:r>
        </a:p>
      </dgm:t>
    </dgm:pt>
    <dgm:pt modelId="{4BFA8704-8FB4-490E-8CC7-B33EE44DF3DF}" type="parTrans" cxnId="{A921E8B2-258F-4F2A-9ABF-316A77DD56F2}">
      <dgm:prSet/>
      <dgm:spPr/>
      <dgm:t>
        <a:bodyPr/>
        <a:lstStyle/>
        <a:p>
          <a:endParaRPr lang="es-ES"/>
        </a:p>
      </dgm:t>
    </dgm:pt>
    <dgm:pt modelId="{5D368272-2F79-4A88-8463-FF637AA48F5C}" type="sibTrans" cxnId="{A921E8B2-258F-4F2A-9ABF-316A77DD56F2}">
      <dgm:prSet/>
      <dgm:spPr/>
      <dgm:t>
        <a:bodyPr/>
        <a:lstStyle/>
        <a:p>
          <a:endParaRPr lang="es-ES"/>
        </a:p>
      </dgm:t>
    </dgm:pt>
    <dgm:pt modelId="{D37D0912-7B43-48F8-A304-F9D629FA1ED3}">
      <dgm:prSet/>
      <dgm:spPr/>
      <dgm:t>
        <a:bodyPr/>
        <a:lstStyle/>
        <a:p>
          <a:pPr>
            <a:buSzPts val="1000"/>
            <a:buFont typeface="Wingdings" panose="05000000000000000000" pitchFamily="2" charset="2"/>
            <a:buChar char=""/>
          </a:pPr>
          <a:r>
            <a:rPr lang="es-ES">
              <a:latin typeface="+mn-lt"/>
            </a:rPr>
            <a:t>Sociedad de Responsabilidad Limitada</a:t>
          </a:r>
        </a:p>
      </dgm:t>
    </dgm:pt>
    <dgm:pt modelId="{C11C2069-1A81-41CB-B1D4-1E1321BDC7D9}" type="parTrans" cxnId="{FFC67851-1BFE-4328-B8AB-02E1AF2C4C71}">
      <dgm:prSet/>
      <dgm:spPr/>
      <dgm:t>
        <a:bodyPr/>
        <a:lstStyle/>
        <a:p>
          <a:endParaRPr lang="es-ES"/>
        </a:p>
      </dgm:t>
    </dgm:pt>
    <dgm:pt modelId="{877A0EEE-169A-4A8D-9320-01A6D3AE4174}" type="sibTrans" cxnId="{FFC67851-1BFE-4328-B8AB-02E1AF2C4C71}">
      <dgm:prSet/>
      <dgm:spPr/>
      <dgm:t>
        <a:bodyPr/>
        <a:lstStyle/>
        <a:p>
          <a:endParaRPr lang="es-ES"/>
        </a:p>
      </dgm:t>
    </dgm:pt>
    <dgm:pt modelId="{37CD061A-696D-4DE2-BCD2-2505E22389C7}">
      <dgm:prSet/>
      <dgm:spPr/>
      <dgm:t>
        <a:bodyPr/>
        <a:lstStyle/>
        <a:p>
          <a:pPr>
            <a:buSzPts val="1000"/>
            <a:buFont typeface="Wingdings" panose="05000000000000000000" pitchFamily="2" charset="2"/>
            <a:buChar char=""/>
          </a:pPr>
          <a:r>
            <a:rPr lang="es-ES">
              <a:latin typeface="+mn-lt"/>
            </a:rPr>
            <a:t>Sociedad Anónima</a:t>
          </a:r>
        </a:p>
      </dgm:t>
    </dgm:pt>
    <dgm:pt modelId="{5D275E20-5810-4464-97C8-4BA34F27EEDF}" type="parTrans" cxnId="{E8453255-0AA7-4DEB-8EDE-74EC5B6DD4A0}">
      <dgm:prSet/>
      <dgm:spPr/>
      <dgm:t>
        <a:bodyPr/>
        <a:lstStyle/>
        <a:p>
          <a:endParaRPr lang="es-ES"/>
        </a:p>
      </dgm:t>
    </dgm:pt>
    <dgm:pt modelId="{80550D46-E776-40EE-ADE6-8892F4F6D79A}" type="sibTrans" cxnId="{E8453255-0AA7-4DEB-8EDE-74EC5B6DD4A0}">
      <dgm:prSet/>
      <dgm:spPr/>
      <dgm:t>
        <a:bodyPr/>
        <a:lstStyle/>
        <a:p>
          <a:endParaRPr lang="es-ES"/>
        </a:p>
      </dgm:t>
    </dgm:pt>
    <dgm:pt modelId="{CEB5BC49-72F4-4647-A27F-B725D3F2BF0D}">
      <dgm:prSet/>
      <dgm:spPr/>
      <dgm:t>
        <a:bodyPr/>
        <a:lstStyle/>
        <a:p>
          <a:pPr>
            <a:buSzPts val="1000"/>
            <a:buFont typeface="Wingdings" panose="05000000000000000000" pitchFamily="2" charset="2"/>
            <a:buChar char=""/>
          </a:pPr>
          <a:r>
            <a:rPr lang="es-ES">
              <a:latin typeface="+mn-lt"/>
            </a:rPr>
            <a:t>Sociedad Comanditaria por acciones</a:t>
          </a:r>
        </a:p>
      </dgm:t>
    </dgm:pt>
    <dgm:pt modelId="{690F4BA2-3C52-40A5-B621-9ED628DA5E1A}" type="parTrans" cxnId="{AD392C84-A8E1-4526-B595-0BDAC65B259C}">
      <dgm:prSet/>
      <dgm:spPr/>
      <dgm:t>
        <a:bodyPr/>
        <a:lstStyle/>
        <a:p>
          <a:endParaRPr lang="es-ES"/>
        </a:p>
      </dgm:t>
    </dgm:pt>
    <dgm:pt modelId="{17700CE8-DA83-4B23-AA4F-D85F2CE60EDC}" type="sibTrans" cxnId="{AD392C84-A8E1-4526-B595-0BDAC65B259C}">
      <dgm:prSet/>
      <dgm:spPr/>
      <dgm:t>
        <a:bodyPr/>
        <a:lstStyle/>
        <a:p>
          <a:endParaRPr lang="es-ES"/>
        </a:p>
      </dgm:t>
    </dgm:pt>
    <dgm:pt modelId="{DA3893C0-B7E6-404D-AB55-1E1ED070889C}">
      <dgm:prSet/>
      <dgm:spPr/>
      <dgm:t>
        <a:bodyPr/>
        <a:lstStyle/>
        <a:p>
          <a:r>
            <a:rPr lang="es-ES" b="1" u="sng">
              <a:latin typeface="+mn-lt"/>
            </a:rPr>
            <a:t>SOCIEDADES MERCANTILES ESPECIALES (SUJETAS A OBLIGACIONES Y DERECHOS QUE NO EXISTEN PARA EL RESTO DE LAS SOCIEDADES)</a:t>
          </a:r>
          <a:endParaRPr lang="es-ES">
            <a:latin typeface="+mn-lt"/>
          </a:endParaRPr>
        </a:p>
      </dgm:t>
    </dgm:pt>
    <dgm:pt modelId="{4A42E29D-1DBE-4F38-8D2E-3D1C51DB0A80}" type="parTrans" cxnId="{0A5CF1DE-C1D2-49BC-B1E2-5FE4B65B20AD}">
      <dgm:prSet/>
      <dgm:spPr/>
      <dgm:t>
        <a:bodyPr/>
        <a:lstStyle/>
        <a:p>
          <a:endParaRPr lang="es-ES"/>
        </a:p>
      </dgm:t>
    </dgm:pt>
    <dgm:pt modelId="{76B66B51-9435-4094-A13F-9B7896179CE6}" type="sibTrans" cxnId="{0A5CF1DE-C1D2-49BC-B1E2-5FE4B65B20AD}">
      <dgm:prSet/>
      <dgm:spPr/>
      <dgm:t>
        <a:bodyPr/>
        <a:lstStyle/>
        <a:p>
          <a:endParaRPr lang="es-ES"/>
        </a:p>
      </dgm:t>
    </dgm:pt>
    <dgm:pt modelId="{BE8F88BA-A09B-47C9-971F-B6D4CD15D213}">
      <dgm:prSet/>
      <dgm:spPr/>
      <dgm:t>
        <a:bodyPr/>
        <a:lstStyle/>
        <a:p>
          <a:pPr>
            <a:buSzPts val="1000"/>
            <a:buFont typeface="Wingdings" panose="05000000000000000000" pitchFamily="2" charset="2"/>
            <a:buChar char=""/>
          </a:pPr>
          <a:r>
            <a:rPr lang="es-ES">
              <a:latin typeface="+mn-lt"/>
            </a:rPr>
            <a:t>Sociedad Laboral (Limitada y Anónima)</a:t>
          </a:r>
        </a:p>
      </dgm:t>
    </dgm:pt>
    <dgm:pt modelId="{B3E481E6-F13B-472F-B270-BCEDE0F86094}" type="parTrans" cxnId="{B3CC9F0D-8585-4AA8-B6B9-9C24D33CB9C7}">
      <dgm:prSet/>
      <dgm:spPr/>
      <dgm:t>
        <a:bodyPr/>
        <a:lstStyle/>
        <a:p>
          <a:endParaRPr lang="es-ES"/>
        </a:p>
      </dgm:t>
    </dgm:pt>
    <dgm:pt modelId="{B922727F-8EDD-4318-A30A-A896C1B83227}" type="sibTrans" cxnId="{B3CC9F0D-8585-4AA8-B6B9-9C24D33CB9C7}">
      <dgm:prSet/>
      <dgm:spPr/>
      <dgm:t>
        <a:bodyPr/>
        <a:lstStyle/>
        <a:p>
          <a:endParaRPr lang="es-ES"/>
        </a:p>
      </dgm:t>
    </dgm:pt>
    <dgm:pt modelId="{4BD92ACF-909F-4821-9C57-223A6A650484}">
      <dgm:prSet/>
      <dgm:spPr/>
      <dgm:t>
        <a:bodyPr/>
        <a:lstStyle/>
        <a:p>
          <a:pPr>
            <a:buSzPts val="1000"/>
            <a:buFont typeface="Wingdings" panose="05000000000000000000" pitchFamily="2" charset="2"/>
            <a:buChar char=""/>
          </a:pPr>
          <a:r>
            <a:rPr lang="es-ES">
              <a:latin typeface="+mn-lt"/>
            </a:rPr>
            <a:t>Sociedad Cooperativa</a:t>
          </a:r>
        </a:p>
      </dgm:t>
    </dgm:pt>
    <dgm:pt modelId="{6FEA7CB4-F9E1-4B3E-97AA-5C79D1D27A6E}" type="parTrans" cxnId="{F9859A6E-7DFF-4574-AC68-FC80C0BCCC23}">
      <dgm:prSet/>
      <dgm:spPr/>
      <dgm:t>
        <a:bodyPr/>
        <a:lstStyle/>
        <a:p>
          <a:endParaRPr lang="es-ES"/>
        </a:p>
      </dgm:t>
    </dgm:pt>
    <dgm:pt modelId="{9EEB9692-3E4F-45AB-A11E-A03735AD7EC3}" type="sibTrans" cxnId="{F9859A6E-7DFF-4574-AC68-FC80C0BCCC23}">
      <dgm:prSet/>
      <dgm:spPr/>
      <dgm:t>
        <a:bodyPr/>
        <a:lstStyle/>
        <a:p>
          <a:endParaRPr lang="es-ES"/>
        </a:p>
      </dgm:t>
    </dgm:pt>
    <dgm:pt modelId="{140254D3-1078-4207-8FD7-F0807D199B0F}">
      <dgm:prSet/>
      <dgm:spPr/>
      <dgm:t>
        <a:bodyPr/>
        <a:lstStyle/>
        <a:p>
          <a:pPr>
            <a:buSzPts val="1000"/>
            <a:buFont typeface="Wingdings" panose="05000000000000000000" pitchFamily="2" charset="2"/>
            <a:buChar char=""/>
          </a:pPr>
          <a:r>
            <a:rPr lang="es-ES">
              <a:latin typeface="+mn-lt"/>
            </a:rPr>
            <a:t>Sociedades Profesionales</a:t>
          </a:r>
        </a:p>
      </dgm:t>
    </dgm:pt>
    <dgm:pt modelId="{1F186DFA-879B-4CC2-81F5-60CDE6C059AD}" type="parTrans" cxnId="{5FE74A1B-63E2-4B21-82CD-DCEBC7D3A417}">
      <dgm:prSet/>
      <dgm:spPr/>
      <dgm:t>
        <a:bodyPr/>
        <a:lstStyle/>
        <a:p>
          <a:endParaRPr lang="es-ES"/>
        </a:p>
      </dgm:t>
    </dgm:pt>
    <dgm:pt modelId="{BE7BFEA8-646B-4259-8381-D4D51DBB1C87}" type="sibTrans" cxnId="{5FE74A1B-63E2-4B21-82CD-DCEBC7D3A417}">
      <dgm:prSet/>
      <dgm:spPr/>
      <dgm:t>
        <a:bodyPr/>
        <a:lstStyle/>
        <a:p>
          <a:endParaRPr lang="es-ES"/>
        </a:p>
      </dgm:t>
    </dgm:pt>
    <dgm:pt modelId="{49C4C9FA-F83A-4766-9AD9-8C1538327922}">
      <dgm:prSet/>
      <dgm:spPr/>
      <dgm:t>
        <a:bodyPr/>
        <a:lstStyle/>
        <a:p>
          <a:pPr>
            <a:buSzPts val="1000"/>
            <a:buFont typeface="Wingdings" panose="05000000000000000000" pitchFamily="2" charset="2"/>
            <a:buChar char=""/>
          </a:pPr>
          <a:r>
            <a:rPr lang="es-ES">
              <a:latin typeface="+mn-lt"/>
            </a:rPr>
            <a:t>Sociedad Agraria de Transformación</a:t>
          </a:r>
        </a:p>
      </dgm:t>
    </dgm:pt>
    <dgm:pt modelId="{611DEE40-976E-4490-BBFC-78CC1D255E1B}" type="parTrans" cxnId="{DB8BF6A5-B954-41C6-AC21-2E8EEEA77EFF}">
      <dgm:prSet/>
      <dgm:spPr/>
      <dgm:t>
        <a:bodyPr/>
        <a:lstStyle/>
        <a:p>
          <a:endParaRPr lang="es-ES"/>
        </a:p>
      </dgm:t>
    </dgm:pt>
    <dgm:pt modelId="{747E244D-515C-4DAD-B011-0E01311A52F1}" type="sibTrans" cxnId="{DB8BF6A5-B954-41C6-AC21-2E8EEEA77EFF}">
      <dgm:prSet/>
      <dgm:spPr/>
      <dgm:t>
        <a:bodyPr/>
        <a:lstStyle/>
        <a:p>
          <a:endParaRPr lang="es-ES"/>
        </a:p>
      </dgm:t>
    </dgm:pt>
    <dgm:pt modelId="{222A1036-37EF-485D-A9FA-CF7E1F401DA3}">
      <dgm:prSet/>
      <dgm:spPr/>
      <dgm:t>
        <a:bodyPr/>
        <a:lstStyle/>
        <a:p>
          <a:pPr>
            <a:buSzPts val="1000"/>
            <a:buFont typeface="Wingdings" panose="05000000000000000000" pitchFamily="2" charset="2"/>
            <a:buChar char=""/>
          </a:pPr>
          <a:r>
            <a:rPr lang="es-ES">
              <a:latin typeface="+mn-lt"/>
            </a:rPr>
            <a:t>Sociedad de Garantía Recíproca</a:t>
          </a:r>
        </a:p>
      </dgm:t>
    </dgm:pt>
    <dgm:pt modelId="{C0DEF49E-04EC-4764-B97D-735E479A1444}" type="parTrans" cxnId="{2836D977-B6C3-498B-A1E0-DF161F23339B}">
      <dgm:prSet/>
      <dgm:spPr/>
      <dgm:t>
        <a:bodyPr/>
        <a:lstStyle/>
        <a:p>
          <a:endParaRPr lang="es-ES"/>
        </a:p>
      </dgm:t>
    </dgm:pt>
    <dgm:pt modelId="{B9794138-CFDD-40F5-AFB1-9CA5FE71CDA9}" type="sibTrans" cxnId="{2836D977-B6C3-498B-A1E0-DF161F23339B}">
      <dgm:prSet/>
      <dgm:spPr/>
      <dgm:t>
        <a:bodyPr/>
        <a:lstStyle/>
        <a:p>
          <a:endParaRPr lang="es-ES"/>
        </a:p>
      </dgm:t>
    </dgm:pt>
    <dgm:pt modelId="{EB2094B2-5776-4471-BC22-932A74AC24E6}">
      <dgm:prSet/>
      <dgm:spPr/>
      <dgm:t>
        <a:bodyPr/>
        <a:lstStyle/>
        <a:p>
          <a:pPr>
            <a:buSzPts val="1000"/>
            <a:buFont typeface="Wingdings" panose="05000000000000000000" pitchFamily="2" charset="2"/>
            <a:buChar char=""/>
          </a:pPr>
          <a:r>
            <a:rPr lang="es-ES">
              <a:latin typeface="+mn-lt"/>
            </a:rPr>
            <a:t>Entidad de Capital-Riesgo</a:t>
          </a:r>
        </a:p>
      </dgm:t>
    </dgm:pt>
    <dgm:pt modelId="{B42CB9BF-744E-47E0-BD27-3A9C6B81C9F2}" type="parTrans" cxnId="{2D2CDBCC-4756-4357-BE47-DBE7BD1F8A63}">
      <dgm:prSet/>
      <dgm:spPr/>
      <dgm:t>
        <a:bodyPr/>
        <a:lstStyle/>
        <a:p>
          <a:endParaRPr lang="es-ES"/>
        </a:p>
      </dgm:t>
    </dgm:pt>
    <dgm:pt modelId="{3627222A-F80B-416F-81C3-637B4963DD79}" type="sibTrans" cxnId="{2D2CDBCC-4756-4357-BE47-DBE7BD1F8A63}">
      <dgm:prSet/>
      <dgm:spPr/>
      <dgm:t>
        <a:bodyPr/>
        <a:lstStyle/>
        <a:p>
          <a:endParaRPr lang="es-ES"/>
        </a:p>
      </dgm:t>
    </dgm:pt>
    <dgm:pt modelId="{E3C6D3A1-1721-4869-AEC6-6DE9667C35A1}">
      <dgm:prSet/>
      <dgm:spPr/>
      <dgm:t>
        <a:bodyPr/>
        <a:lstStyle/>
        <a:p>
          <a:pPr>
            <a:buSzPts val="1000"/>
            <a:buFont typeface="Wingdings" panose="05000000000000000000" pitchFamily="2" charset="2"/>
            <a:buChar char=""/>
          </a:pPr>
          <a:r>
            <a:rPr lang="es-ES">
              <a:latin typeface="+mn-lt"/>
            </a:rPr>
            <a:t>Agrupación de Interés Económico</a:t>
          </a:r>
        </a:p>
      </dgm:t>
    </dgm:pt>
    <dgm:pt modelId="{B8D62D2C-3772-4859-AE8C-0341425B0802}" type="parTrans" cxnId="{FBD2E31B-7F04-437B-9A42-5384DDEA513D}">
      <dgm:prSet/>
      <dgm:spPr/>
      <dgm:t>
        <a:bodyPr/>
        <a:lstStyle/>
        <a:p>
          <a:endParaRPr lang="es-ES"/>
        </a:p>
      </dgm:t>
    </dgm:pt>
    <dgm:pt modelId="{FDFEBCB6-D666-459A-B71F-8A756D7CA3DA}" type="sibTrans" cxnId="{FBD2E31B-7F04-437B-9A42-5384DDEA513D}">
      <dgm:prSet/>
      <dgm:spPr/>
      <dgm:t>
        <a:bodyPr/>
        <a:lstStyle/>
        <a:p>
          <a:endParaRPr lang="es-ES"/>
        </a:p>
      </dgm:t>
    </dgm:pt>
    <dgm:pt modelId="{AE348025-7FE4-4937-B14D-68CF98E87C0A}" type="pres">
      <dgm:prSet presAssocID="{8C9DB9C4-34B9-448D-843F-C7970838F3DD}" presName="Name0" presStyleCnt="0">
        <dgm:presLayoutVars>
          <dgm:dir/>
          <dgm:animLvl val="lvl"/>
          <dgm:resizeHandles val="exact"/>
        </dgm:presLayoutVars>
      </dgm:prSet>
      <dgm:spPr/>
    </dgm:pt>
    <dgm:pt modelId="{EB205CAC-31C6-4417-8504-51F078A8F0F2}" type="pres">
      <dgm:prSet presAssocID="{6823321D-7B2D-420E-A134-54BF4EAA947A}" presName="composite" presStyleCnt="0"/>
      <dgm:spPr/>
    </dgm:pt>
    <dgm:pt modelId="{64861B12-948C-4FF6-9AA3-89A5B7BFE5AC}" type="pres">
      <dgm:prSet presAssocID="{6823321D-7B2D-420E-A134-54BF4EAA947A}" presName="parTx" presStyleLbl="alignNode1" presStyleIdx="0" presStyleCnt="2">
        <dgm:presLayoutVars>
          <dgm:chMax val="0"/>
          <dgm:chPref val="0"/>
          <dgm:bulletEnabled val="1"/>
        </dgm:presLayoutVars>
      </dgm:prSet>
      <dgm:spPr/>
    </dgm:pt>
    <dgm:pt modelId="{FD610AC7-F4B7-42EB-9AF6-C12A577C8B66}" type="pres">
      <dgm:prSet presAssocID="{6823321D-7B2D-420E-A134-54BF4EAA947A}" presName="desTx" presStyleLbl="alignAccFollowNode1" presStyleIdx="0" presStyleCnt="2">
        <dgm:presLayoutVars>
          <dgm:bulletEnabled val="1"/>
        </dgm:presLayoutVars>
      </dgm:prSet>
      <dgm:spPr/>
    </dgm:pt>
    <dgm:pt modelId="{3E0BF43D-84CD-4333-9E39-7AB14C2423F0}" type="pres">
      <dgm:prSet presAssocID="{C6108701-166A-4D05-829C-F58D46CB6075}" presName="space" presStyleCnt="0"/>
      <dgm:spPr/>
    </dgm:pt>
    <dgm:pt modelId="{A0B7241A-7E0B-4B26-A103-4F50E19C70A5}" type="pres">
      <dgm:prSet presAssocID="{DA3893C0-B7E6-404D-AB55-1E1ED070889C}" presName="composite" presStyleCnt="0"/>
      <dgm:spPr/>
    </dgm:pt>
    <dgm:pt modelId="{A59A5527-E0F9-46FB-9D82-F796C7D679BF}" type="pres">
      <dgm:prSet presAssocID="{DA3893C0-B7E6-404D-AB55-1E1ED070889C}" presName="parTx" presStyleLbl="alignNode1" presStyleIdx="1" presStyleCnt="2">
        <dgm:presLayoutVars>
          <dgm:chMax val="0"/>
          <dgm:chPref val="0"/>
          <dgm:bulletEnabled val="1"/>
        </dgm:presLayoutVars>
      </dgm:prSet>
      <dgm:spPr/>
    </dgm:pt>
    <dgm:pt modelId="{5A989228-D86A-46D6-9C56-FE844F592F9F}" type="pres">
      <dgm:prSet presAssocID="{DA3893C0-B7E6-404D-AB55-1E1ED070889C}" presName="desTx" presStyleLbl="alignAccFollowNode1" presStyleIdx="1" presStyleCnt="2">
        <dgm:presLayoutVars>
          <dgm:bulletEnabled val="1"/>
        </dgm:presLayoutVars>
      </dgm:prSet>
      <dgm:spPr/>
    </dgm:pt>
  </dgm:ptLst>
  <dgm:cxnLst>
    <dgm:cxn modelId="{EDDDCE00-6072-4399-A763-526F88390D32}" srcId="{6823321D-7B2D-420E-A134-54BF4EAA947A}" destId="{E33F2979-EA36-465E-B447-1FDCCC03A411}" srcOrd="0" destOrd="0" parTransId="{D3EB0E88-BEAD-4CFD-9D77-9CF9B90A0F01}" sibTransId="{933047AD-2F3A-4C92-9AAD-37B25458B6C5}"/>
    <dgm:cxn modelId="{B3CC9F0D-8585-4AA8-B6B9-9C24D33CB9C7}" srcId="{DA3893C0-B7E6-404D-AB55-1E1ED070889C}" destId="{BE8F88BA-A09B-47C9-971F-B6D4CD15D213}" srcOrd="0" destOrd="0" parTransId="{B3E481E6-F13B-472F-B270-BCEDE0F86094}" sibTransId="{B922727F-8EDD-4318-A30A-A896C1B83227}"/>
    <dgm:cxn modelId="{B83A6815-6FC0-4AB0-9721-E61BF3B62C24}" type="presOf" srcId="{CEB5BC49-72F4-4647-A27F-B725D3F2BF0D}" destId="{FD610AC7-F4B7-42EB-9AF6-C12A577C8B66}" srcOrd="0" destOrd="5" presId="urn:microsoft.com/office/officeart/2005/8/layout/hList1"/>
    <dgm:cxn modelId="{11590719-7D2C-46F3-A810-43DE0CEF1D37}" type="presOf" srcId="{49C4C9FA-F83A-4766-9AD9-8C1538327922}" destId="{5A989228-D86A-46D6-9C56-FE844F592F9F}" srcOrd="0" destOrd="3" presId="urn:microsoft.com/office/officeart/2005/8/layout/hList1"/>
    <dgm:cxn modelId="{5FE74A1B-63E2-4B21-82CD-DCEBC7D3A417}" srcId="{DA3893C0-B7E6-404D-AB55-1E1ED070889C}" destId="{140254D3-1078-4207-8FD7-F0807D199B0F}" srcOrd="2" destOrd="0" parTransId="{1F186DFA-879B-4CC2-81F5-60CDE6C059AD}" sibTransId="{BE7BFEA8-646B-4259-8381-D4D51DBB1C87}"/>
    <dgm:cxn modelId="{FBD2E31B-7F04-437B-9A42-5384DDEA513D}" srcId="{DA3893C0-B7E6-404D-AB55-1E1ED070889C}" destId="{E3C6D3A1-1721-4869-AEC6-6DE9667C35A1}" srcOrd="6" destOrd="0" parTransId="{B8D62D2C-3772-4859-AE8C-0341425B0802}" sibTransId="{FDFEBCB6-D666-459A-B71F-8A756D7CA3DA}"/>
    <dgm:cxn modelId="{1AFF531D-AD8E-4AC7-91DD-C29617CCBF24}" type="presOf" srcId="{6823321D-7B2D-420E-A134-54BF4EAA947A}" destId="{64861B12-948C-4FF6-9AA3-89A5B7BFE5AC}" srcOrd="0" destOrd="0" presId="urn:microsoft.com/office/officeart/2005/8/layout/hList1"/>
    <dgm:cxn modelId="{48E36043-18B9-4787-89DF-308AAA785523}" type="presOf" srcId="{DC53D920-192C-4ECA-985B-D432CA439F3D}" destId="{FD610AC7-F4B7-42EB-9AF6-C12A577C8B66}" srcOrd="0" destOrd="1" presId="urn:microsoft.com/office/officeart/2005/8/layout/hList1"/>
    <dgm:cxn modelId="{3101184C-5926-4CCD-A889-E2D0A1297F71}" type="presOf" srcId="{BE8F88BA-A09B-47C9-971F-B6D4CD15D213}" destId="{5A989228-D86A-46D6-9C56-FE844F592F9F}" srcOrd="0" destOrd="0" presId="urn:microsoft.com/office/officeart/2005/8/layout/hList1"/>
    <dgm:cxn modelId="{F9859A6E-7DFF-4574-AC68-FC80C0BCCC23}" srcId="{DA3893C0-B7E6-404D-AB55-1E1ED070889C}" destId="{4BD92ACF-909F-4821-9C57-223A6A650484}" srcOrd="1" destOrd="0" parTransId="{6FEA7CB4-F9E1-4B3E-97AA-5C79D1D27A6E}" sibTransId="{9EEB9692-3E4F-45AB-A11E-A03735AD7EC3}"/>
    <dgm:cxn modelId="{FFC67851-1BFE-4328-B8AB-02E1AF2C4C71}" srcId="{6823321D-7B2D-420E-A134-54BF4EAA947A}" destId="{D37D0912-7B43-48F8-A304-F9D629FA1ED3}" srcOrd="3" destOrd="0" parTransId="{C11C2069-1A81-41CB-B1D4-1E1321BDC7D9}" sibTransId="{877A0EEE-169A-4A8D-9320-01A6D3AE4174}"/>
    <dgm:cxn modelId="{E8453255-0AA7-4DEB-8EDE-74EC5B6DD4A0}" srcId="{6823321D-7B2D-420E-A134-54BF4EAA947A}" destId="{37CD061A-696D-4DE2-BCD2-2505E22389C7}" srcOrd="4" destOrd="0" parTransId="{5D275E20-5810-4464-97C8-4BA34F27EEDF}" sibTransId="{80550D46-E776-40EE-ADE6-8892F4F6D79A}"/>
    <dgm:cxn modelId="{5DDA7E55-7885-40C7-BD37-144F0D18AB9F}" srcId="{6823321D-7B2D-420E-A134-54BF4EAA947A}" destId="{DC53D920-192C-4ECA-985B-D432CA439F3D}" srcOrd="1" destOrd="0" parTransId="{C13581EA-3066-4462-AE29-6A0C411F69CC}" sibTransId="{EB1AFD2E-90F0-4958-99D1-324CA1034C80}"/>
    <dgm:cxn modelId="{2836D977-B6C3-498B-A1E0-DF161F23339B}" srcId="{DA3893C0-B7E6-404D-AB55-1E1ED070889C}" destId="{222A1036-37EF-485D-A9FA-CF7E1F401DA3}" srcOrd="4" destOrd="0" parTransId="{C0DEF49E-04EC-4764-B97D-735E479A1444}" sibTransId="{B9794138-CFDD-40F5-AFB1-9CA5FE71CDA9}"/>
    <dgm:cxn modelId="{AD392C84-A8E1-4526-B595-0BDAC65B259C}" srcId="{6823321D-7B2D-420E-A134-54BF4EAA947A}" destId="{CEB5BC49-72F4-4647-A27F-B725D3F2BF0D}" srcOrd="5" destOrd="0" parTransId="{690F4BA2-3C52-40A5-B621-9ED628DA5E1A}" sibTransId="{17700CE8-DA83-4B23-AA4F-D85F2CE60EDC}"/>
    <dgm:cxn modelId="{C69FA987-6CD5-4506-A4A9-41A939FF6A83}" type="presOf" srcId="{37CD061A-696D-4DE2-BCD2-2505E22389C7}" destId="{FD610AC7-F4B7-42EB-9AF6-C12A577C8B66}" srcOrd="0" destOrd="4" presId="urn:microsoft.com/office/officeart/2005/8/layout/hList1"/>
    <dgm:cxn modelId="{493F8B9B-7907-454C-AA49-E1392990085E}" type="presOf" srcId="{DA3893C0-B7E6-404D-AB55-1E1ED070889C}" destId="{A59A5527-E0F9-46FB-9D82-F796C7D679BF}" srcOrd="0" destOrd="0" presId="urn:microsoft.com/office/officeart/2005/8/layout/hList1"/>
    <dgm:cxn modelId="{AC6A429D-F9A0-4616-BC43-1EB9D89FD3C7}" srcId="{8C9DB9C4-34B9-448D-843F-C7970838F3DD}" destId="{6823321D-7B2D-420E-A134-54BF4EAA947A}" srcOrd="0" destOrd="0" parTransId="{2139717B-1055-4C3E-8002-C5643FC54299}" sibTransId="{C6108701-166A-4D05-829C-F58D46CB6075}"/>
    <dgm:cxn modelId="{9E929BA3-7ED1-4C88-9AE1-E3EA215C7A3A}" type="presOf" srcId="{EB2094B2-5776-4471-BC22-932A74AC24E6}" destId="{5A989228-D86A-46D6-9C56-FE844F592F9F}" srcOrd="0" destOrd="5" presId="urn:microsoft.com/office/officeart/2005/8/layout/hList1"/>
    <dgm:cxn modelId="{DB8BF6A5-B954-41C6-AC21-2E8EEEA77EFF}" srcId="{DA3893C0-B7E6-404D-AB55-1E1ED070889C}" destId="{49C4C9FA-F83A-4766-9AD9-8C1538327922}" srcOrd="3" destOrd="0" parTransId="{611DEE40-976E-4490-BBFC-78CC1D255E1B}" sibTransId="{747E244D-515C-4DAD-B011-0E01311A52F1}"/>
    <dgm:cxn modelId="{F67919A8-1407-41CE-A3E0-EE30DF14B74B}" type="presOf" srcId="{E3C6D3A1-1721-4869-AEC6-6DE9667C35A1}" destId="{5A989228-D86A-46D6-9C56-FE844F592F9F}" srcOrd="0" destOrd="6" presId="urn:microsoft.com/office/officeart/2005/8/layout/hList1"/>
    <dgm:cxn modelId="{A921E8B2-258F-4F2A-9ABF-316A77DD56F2}" srcId="{6823321D-7B2D-420E-A134-54BF4EAA947A}" destId="{7D69ED1C-7BB2-4A8A-9F3C-4CAD7EC79CCE}" srcOrd="2" destOrd="0" parTransId="{4BFA8704-8FB4-490E-8CC7-B33EE44DF3DF}" sibTransId="{5D368272-2F79-4A88-8463-FF637AA48F5C}"/>
    <dgm:cxn modelId="{EF0941B6-042E-481A-A03E-1FB84211922F}" type="presOf" srcId="{4BD92ACF-909F-4821-9C57-223A6A650484}" destId="{5A989228-D86A-46D6-9C56-FE844F592F9F}" srcOrd="0" destOrd="1" presId="urn:microsoft.com/office/officeart/2005/8/layout/hList1"/>
    <dgm:cxn modelId="{6D4436C3-91B9-4AB5-A9A8-0B3CF0B62640}" type="presOf" srcId="{D37D0912-7B43-48F8-A304-F9D629FA1ED3}" destId="{FD610AC7-F4B7-42EB-9AF6-C12A577C8B66}" srcOrd="0" destOrd="3" presId="urn:microsoft.com/office/officeart/2005/8/layout/hList1"/>
    <dgm:cxn modelId="{CBB60CCC-452F-4749-A366-35C3CAF3FC96}" type="presOf" srcId="{7D69ED1C-7BB2-4A8A-9F3C-4CAD7EC79CCE}" destId="{FD610AC7-F4B7-42EB-9AF6-C12A577C8B66}" srcOrd="0" destOrd="2" presId="urn:microsoft.com/office/officeart/2005/8/layout/hList1"/>
    <dgm:cxn modelId="{2D2CDBCC-4756-4357-BE47-DBE7BD1F8A63}" srcId="{DA3893C0-B7E6-404D-AB55-1E1ED070889C}" destId="{EB2094B2-5776-4471-BC22-932A74AC24E6}" srcOrd="5" destOrd="0" parTransId="{B42CB9BF-744E-47E0-BD27-3A9C6B81C9F2}" sibTransId="{3627222A-F80B-416F-81C3-637B4963DD79}"/>
    <dgm:cxn modelId="{1B526DD4-7C05-49CA-8B89-9F2AC1502CD9}" type="presOf" srcId="{140254D3-1078-4207-8FD7-F0807D199B0F}" destId="{5A989228-D86A-46D6-9C56-FE844F592F9F}" srcOrd="0" destOrd="2" presId="urn:microsoft.com/office/officeart/2005/8/layout/hList1"/>
    <dgm:cxn modelId="{0A5CF1DE-C1D2-49BC-B1E2-5FE4B65B20AD}" srcId="{8C9DB9C4-34B9-448D-843F-C7970838F3DD}" destId="{DA3893C0-B7E6-404D-AB55-1E1ED070889C}" srcOrd="1" destOrd="0" parTransId="{4A42E29D-1DBE-4F38-8D2E-3D1C51DB0A80}" sibTransId="{76B66B51-9435-4094-A13F-9B7896179CE6}"/>
    <dgm:cxn modelId="{0F586FEA-98D7-4E2A-A99C-CD86ED13C810}" type="presOf" srcId="{8C9DB9C4-34B9-448D-843F-C7970838F3DD}" destId="{AE348025-7FE4-4937-B14D-68CF98E87C0A}" srcOrd="0" destOrd="0" presId="urn:microsoft.com/office/officeart/2005/8/layout/hList1"/>
    <dgm:cxn modelId="{133564F5-6584-4F06-B644-9B34F3863B8F}" type="presOf" srcId="{E33F2979-EA36-465E-B447-1FDCCC03A411}" destId="{FD610AC7-F4B7-42EB-9AF6-C12A577C8B66}" srcOrd="0" destOrd="0" presId="urn:microsoft.com/office/officeart/2005/8/layout/hList1"/>
    <dgm:cxn modelId="{A7EEC2F6-A53C-436B-B908-10834F262981}" type="presOf" srcId="{222A1036-37EF-485D-A9FA-CF7E1F401DA3}" destId="{5A989228-D86A-46D6-9C56-FE844F592F9F}" srcOrd="0" destOrd="4" presId="urn:microsoft.com/office/officeart/2005/8/layout/hList1"/>
    <dgm:cxn modelId="{9E007F2F-F402-4F70-9A26-DEAF61C77750}" type="presParOf" srcId="{AE348025-7FE4-4937-B14D-68CF98E87C0A}" destId="{EB205CAC-31C6-4417-8504-51F078A8F0F2}" srcOrd="0" destOrd="0" presId="urn:microsoft.com/office/officeart/2005/8/layout/hList1"/>
    <dgm:cxn modelId="{20E8F6F0-E46A-48CF-ADE4-6299B67E9C5A}" type="presParOf" srcId="{EB205CAC-31C6-4417-8504-51F078A8F0F2}" destId="{64861B12-948C-4FF6-9AA3-89A5B7BFE5AC}" srcOrd="0" destOrd="0" presId="urn:microsoft.com/office/officeart/2005/8/layout/hList1"/>
    <dgm:cxn modelId="{105DB27E-070A-411A-8DA4-CC3938B0F5BC}" type="presParOf" srcId="{EB205CAC-31C6-4417-8504-51F078A8F0F2}" destId="{FD610AC7-F4B7-42EB-9AF6-C12A577C8B66}" srcOrd="1" destOrd="0" presId="urn:microsoft.com/office/officeart/2005/8/layout/hList1"/>
    <dgm:cxn modelId="{71CD7819-0822-4736-8282-DF47B2BCB611}" type="presParOf" srcId="{AE348025-7FE4-4937-B14D-68CF98E87C0A}" destId="{3E0BF43D-84CD-4333-9E39-7AB14C2423F0}" srcOrd="1" destOrd="0" presId="urn:microsoft.com/office/officeart/2005/8/layout/hList1"/>
    <dgm:cxn modelId="{7F7ED1CC-BB40-4A13-AA42-2D060F586856}" type="presParOf" srcId="{AE348025-7FE4-4937-B14D-68CF98E87C0A}" destId="{A0B7241A-7E0B-4B26-A103-4F50E19C70A5}" srcOrd="2" destOrd="0" presId="urn:microsoft.com/office/officeart/2005/8/layout/hList1"/>
    <dgm:cxn modelId="{221747AC-39BC-4E06-B423-278F2B6F2E65}" type="presParOf" srcId="{A0B7241A-7E0B-4B26-A103-4F50E19C70A5}" destId="{A59A5527-E0F9-46FB-9D82-F796C7D679BF}" srcOrd="0" destOrd="0" presId="urn:microsoft.com/office/officeart/2005/8/layout/hList1"/>
    <dgm:cxn modelId="{E533942D-B1AC-4A6A-B8A0-C245C85DA21C}" type="presParOf" srcId="{A0B7241A-7E0B-4B26-A103-4F50E19C70A5}" destId="{5A989228-D86A-46D6-9C56-FE844F592F9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A3A938-160D-4B48-815F-6C74022F809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18D9BAC-B603-4246-949F-49AF8A9568AD}">
      <dgm:prSet custT="1"/>
      <dgm:spPr/>
      <dgm:t>
        <a:bodyPr/>
        <a:lstStyle/>
        <a:p>
          <a:r>
            <a:rPr lang="es-ES" sz="1600" b="1" dirty="0"/>
            <a:t>NÚMERO DE SOCIOS</a:t>
          </a:r>
        </a:p>
        <a:p>
          <a:r>
            <a:rPr lang="es-ES" sz="1600" dirty="0"/>
            <a:t>Mínimo 1.</a:t>
          </a:r>
          <a:endParaRPr lang="en-US" sz="1200" dirty="0"/>
        </a:p>
      </dgm:t>
    </dgm:pt>
    <dgm:pt modelId="{170843C8-6088-46BE-A1BD-914AD8AEC248}" type="parTrans" cxnId="{AA5D9138-6CF1-4D2F-92B3-1B6680FA583D}">
      <dgm:prSet/>
      <dgm:spPr/>
      <dgm:t>
        <a:bodyPr/>
        <a:lstStyle/>
        <a:p>
          <a:endParaRPr lang="en-US"/>
        </a:p>
      </dgm:t>
    </dgm:pt>
    <dgm:pt modelId="{BC230AA6-A4F1-4AE2-8A36-CD96F5073E1D}" type="sibTrans" cxnId="{AA5D9138-6CF1-4D2F-92B3-1B6680FA583D}">
      <dgm:prSet/>
      <dgm:spPr/>
      <dgm:t>
        <a:bodyPr/>
        <a:lstStyle/>
        <a:p>
          <a:endParaRPr lang="en-US"/>
        </a:p>
      </dgm:t>
    </dgm:pt>
    <dgm:pt modelId="{D4EEE6C4-CA32-4F2B-A44A-E759EDFE926D}">
      <dgm:prSet/>
      <dgm:spPr/>
      <dgm:t>
        <a:bodyPr/>
        <a:lstStyle/>
        <a:p>
          <a:pPr algn="ctr"/>
          <a:r>
            <a:rPr lang="es-ES" b="1" dirty="0"/>
            <a:t>APORTACIONES SOCIALES</a:t>
          </a:r>
        </a:p>
        <a:p>
          <a:pPr algn="l"/>
          <a:r>
            <a:rPr lang="es-ES" u="sng" dirty="0"/>
            <a:t>APORTACIONES DINERARIAS:</a:t>
          </a:r>
          <a:r>
            <a:rPr lang="es-ES" dirty="0"/>
            <a:t> Deben establecerse en moneda nacional. Si es en moneda extranjera se determinará su equivalencia en euros con arreglo a la Ley. </a:t>
          </a:r>
        </a:p>
        <a:p>
          <a:pPr algn="l"/>
          <a:r>
            <a:rPr lang="es-ES" u="sng" dirty="0"/>
            <a:t>APORTACIONES NO DINERARIAS:</a:t>
          </a:r>
          <a:r>
            <a:rPr lang="es-ES" dirty="0"/>
            <a:t> Deben describirse en la escritura de constitución o en la de aumento de capital, así como su valoración en euros y la numeración de las participaciones asignadas en pago.</a:t>
          </a:r>
          <a:endParaRPr lang="es-ES" b="1" dirty="0"/>
        </a:p>
      </dgm:t>
    </dgm:pt>
    <dgm:pt modelId="{D771FF10-E97B-46EA-8D98-F3D77A2875FF}" type="parTrans" cxnId="{D978FDB1-3731-4C59-B05A-12B359468731}">
      <dgm:prSet/>
      <dgm:spPr/>
      <dgm:t>
        <a:bodyPr/>
        <a:lstStyle/>
        <a:p>
          <a:endParaRPr lang="en-US"/>
        </a:p>
      </dgm:t>
    </dgm:pt>
    <dgm:pt modelId="{AEA3DFFF-03DA-4846-BA38-BF0366364F60}" type="sibTrans" cxnId="{D978FDB1-3731-4C59-B05A-12B359468731}">
      <dgm:prSet/>
      <dgm:spPr/>
      <dgm:t>
        <a:bodyPr/>
        <a:lstStyle/>
        <a:p>
          <a:endParaRPr lang="en-US"/>
        </a:p>
      </dgm:t>
    </dgm:pt>
    <dgm:pt modelId="{6E8B847A-8D6E-4645-AC47-D694148929E3}">
      <dgm:prSet custT="1"/>
      <dgm:spPr/>
      <dgm:t>
        <a:bodyPr/>
        <a:lstStyle/>
        <a:p>
          <a:r>
            <a:rPr lang="es-ES" sz="1600" b="1" dirty="0"/>
            <a:t>RESPONSABILIDAD</a:t>
          </a:r>
        </a:p>
        <a:p>
          <a:r>
            <a:rPr lang="es-ES" sz="1600" dirty="0"/>
            <a:t>Limitada al capital aportado. </a:t>
          </a:r>
          <a:endParaRPr lang="en-US" sz="1200" dirty="0"/>
        </a:p>
      </dgm:t>
    </dgm:pt>
    <dgm:pt modelId="{2272589D-9FE1-4BE2-BF21-AFCA59B4AEDD}" type="parTrans" cxnId="{9994FD24-44D1-4212-B9AE-08F140932215}">
      <dgm:prSet/>
      <dgm:spPr/>
      <dgm:t>
        <a:bodyPr/>
        <a:lstStyle/>
        <a:p>
          <a:endParaRPr lang="en-US"/>
        </a:p>
      </dgm:t>
    </dgm:pt>
    <dgm:pt modelId="{0F9F6593-C51C-4421-BB4F-B4D5016E7515}" type="sibTrans" cxnId="{9994FD24-44D1-4212-B9AE-08F140932215}">
      <dgm:prSet/>
      <dgm:spPr/>
      <dgm:t>
        <a:bodyPr/>
        <a:lstStyle/>
        <a:p>
          <a:endParaRPr lang="en-US"/>
        </a:p>
      </dgm:t>
    </dgm:pt>
    <dgm:pt modelId="{0EDDE5E6-623B-4F34-B1E9-61E0CA390A05}">
      <dgm:prSet custT="1"/>
      <dgm:spPr/>
      <dgm:t>
        <a:bodyPr/>
        <a:lstStyle/>
        <a:p>
          <a:r>
            <a:rPr lang="es-ES" sz="1600" b="1" dirty="0"/>
            <a:t>FISCALIDAD</a:t>
          </a:r>
        </a:p>
        <a:p>
          <a:r>
            <a:rPr lang="es-ES" sz="1600" dirty="0"/>
            <a:t> Impuesto sobre Sociedades.</a:t>
          </a:r>
          <a:endParaRPr lang="en-US" sz="1200" dirty="0"/>
        </a:p>
      </dgm:t>
    </dgm:pt>
    <dgm:pt modelId="{D6936E37-33E2-4F85-A7E7-EDA1228C6788}" type="parTrans" cxnId="{D3FD5A80-A48C-4050-8949-E95D53F47182}">
      <dgm:prSet/>
      <dgm:spPr/>
      <dgm:t>
        <a:bodyPr/>
        <a:lstStyle/>
        <a:p>
          <a:endParaRPr lang="en-US"/>
        </a:p>
      </dgm:t>
    </dgm:pt>
    <dgm:pt modelId="{80A6B752-8F3A-4C9D-8F97-E36BEA182D52}" type="sibTrans" cxnId="{D3FD5A80-A48C-4050-8949-E95D53F47182}">
      <dgm:prSet/>
      <dgm:spPr/>
      <dgm:t>
        <a:bodyPr/>
        <a:lstStyle/>
        <a:p>
          <a:endParaRPr lang="en-US"/>
        </a:p>
      </dgm:t>
    </dgm:pt>
    <dgm:pt modelId="{D45D0F9C-C380-47DE-B54F-EF226F33F131}">
      <dgm:prSet custT="1"/>
      <dgm:spPr/>
      <dgm:t>
        <a:bodyPr/>
        <a:lstStyle/>
        <a:p>
          <a:r>
            <a:rPr lang="es-ES" sz="1600" dirty="0"/>
            <a:t>Dos formas de </a:t>
          </a:r>
          <a:r>
            <a:rPr lang="es-ES" sz="1600" b="1" dirty="0"/>
            <a:t>CONSTITUCIÓN</a:t>
          </a:r>
        </a:p>
        <a:p>
          <a:r>
            <a:rPr lang="es-ES" sz="1600" dirty="0"/>
            <a:t> telemática y presencial.</a:t>
          </a:r>
          <a:endParaRPr lang="en-US" sz="1600" dirty="0"/>
        </a:p>
      </dgm:t>
    </dgm:pt>
    <dgm:pt modelId="{48F4BF42-154A-41E6-B533-D2516E2AAC57}" type="parTrans" cxnId="{93F8D16E-F84D-4441-82B0-6A700101C2AC}">
      <dgm:prSet/>
      <dgm:spPr/>
      <dgm:t>
        <a:bodyPr/>
        <a:lstStyle/>
        <a:p>
          <a:endParaRPr lang="en-US"/>
        </a:p>
      </dgm:t>
    </dgm:pt>
    <dgm:pt modelId="{60D842F0-B6D4-4926-AC04-E3397769EC43}" type="sibTrans" cxnId="{93F8D16E-F84D-4441-82B0-6A700101C2AC}">
      <dgm:prSet/>
      <dgm:spPr/>
      <dgm:t>
        <a:bodyPr/>
        <a:lstStyle/>
        <a:p>
          <a:endParaRPr lang="en-US"/>
        </a:p>
      </dgm:t>
    </dgm:pt>
    <dgm:pt modelId="{29013159-E616-4A0F-8F8B-10B4A681E910}">
      <dgm:prSet custT="1"/>
      <dgm:spPr/>
      <dgm:t>
        <a:bodyPr/>
        <a:lstStyle/>
        <a:p>
          <a:r>
            <a:rPr lang="es-ES" sz="1600" b="1" dirty="0"/>
            <a:t>DENOMINACIÓN SOCIAL</a:t>
          </a:r>
        </a:p>
        <a:p>
          <a:r>
            <a:rPr lang="es-ES" sz="1600" dirty="0"/>
            <a:t> Libre, debiendo figurar necesariamente la indicación 'Sociedad de Responsabilidad Limitada', 'Sociedad Limitada' o sus abreviaturas 'S.R.L.' o 'S.L.'</a:t>
          </a:r>
          <a:endParaRPr lang="en-US" sz="1600" dirty="0"/>
        </a:p>
      </dgm:t>
    </dgm:pt>
    <dgm:pt modelId="{2B1CCABA-3A73-4659-B5DC-60B4C7CC1845}" type="parTrans" cxnId="{19045030-AFE1-4A41-B834-9C7CAC56B79E}">
      <dgm:prSet/>
      <dgm:spPr/>
      <dgm:t>
        <a:bodyPr/>
        <a:lstStyle/>
        <a:p>
          <a:endParaRPr lang="en-US"/>
        </a:p>
      </dgm:t>
    </dgm:pt>
    <dgm:pt modelId="{EAEC5C45-4136-4B78-8524-23B7F0D42269}" type="sibTrans" cxnId="{19045030-AFE1-4A41-B834-9C7CAC56B79E}">
      <dgm:prSet/>
      <dgm:spPr/>
      <dgm:t>
        <a:bodyPr/>
        <a:lstStyle/>
        <a:p>
          <a:endParaRPr lang="en-US"/>
        </a:p>
      </dgm:t>
    </dgm:pt>
    <dgm:pt modelId="{7A7A62FE-0E5C-4BD2-B964-249390DDFBC0}" type="pres">
      <dgm:prSet presAssocID="{17A3A938-160D-4B48-815F-6C74022F8096}" presName="diagram" presStyleCnt="0">
        <dgm:presLayoutVars>
          <dgm:dir/>
          <dgm:resizeHandles val="exact"/>
        </dgm:presLayoutVars>
      </dgm:prSet>
      <dgm:spPr/>
    </dgm:pt>
    <dgm:pt modelId="{F969369D-B06A-4862-938D-56380920C801}" type="pres">
      <dgm:prSet presAssocID="{E18D9BAC-B603-4246-949F-49AF8A9568AD}" presName="node" presStyleLbl="node1" presStyleIdx="0" presStyleCnt="6">
        <dgm:presLayoutVars>
          <dgm:bulletEnabled val="1"/>
        </dgm:presLayoutVars>
      </dgm:prSet>
      <dgm:spPr/>
    </dgm:pt>
    <dgm:pt modelId="{17D0C88F-CAF6-48B0-B1EE-961E50C0C0E5}" type="pres">
      <dgm:prSet presAssocID="{BC230AA6-A4F1-4AE2-8A36-CD96F5073E1D}" presName="sibTrans" presStyleCnt="0"/>
      <dgm:spPr/>
    </dgm:pt>
    <dgm:pt modelId="{112F7CD8-779F-4DDF-B343-79F03E900C76}" type="pres">
      <dgm:prSet presAssocID="{D4EEE6C4-CA32-4F2B-A44A-E759EDFE926D}" presName="node" presStyleLbl="node1" presStyleIdx="1" presStyleCnt="6">
        <dgm:presLayoutVars>
          <dgm:bulletEnabled val="1"/>
        </dgm:presLayoutVars>
      </dgm:prSet>
      <dgm:spPr/>
    </dgm:pt>
    <dgm:pt modelId="{ADE5731E-44A3-4DA1-80C8-C511C274276A}" type="pres">
      <dgm:prSet presAssocID="{AEA3DFFF-03DA-4846-BA38-BF0366364F60}" presName="sibTrans" presStyleCnt="0"/>
      <dgm:spPr/>
    </dgm:pt>
    <dgm:pt modelId="{7DE8273D-F453-44AA-959F-EB25EF8A2637}" type="pres">
      <dgm:prSet presAssocID="{6E8B847A-8D6E-4645-AC47-D694148929E3}" presName="node" presStyleLbl="node1" presStyleIdx="2" presStyleCnt="6">
        <dgm:presLayoutVars>
          <dgm:bulletEnabled val="1"/>
        </dgm:presLayoutVars>
      </dgm:prSet>
      <dgm:spPr/>
    </dgm:pt>
    <dgm:pt modelId="{D795E6FA-9237-4312-97DD-6F8DD50881DC}" type="pres">
      <dgm:prSet presAssocID="{0F9F6593-C51C-4421-BB4F-B4D5016E7515}" presName="sibTrans" presStyleCnt="0"/>
      <dgm:spPr/>
    </dgm:pt>
    <dgm:pt modelId="{8FAD72FA-5974-431E-AD05-C98E7CC655BC}" type="pres">
      <dgm:prSet presAssocID="{0EDDE5E6-623B-4F34-B1E9-61E0CA390A05}" presName="node" presStyleLbl="node1" presStyleIdx="3" presStyleCnt="6">
        <dgm:presLayoutVars>
          <dgm:bulletEnabled val="1"/>
        </dgm:presLayoutVars>
      </dgm:prSet>
      <dgm:spPr/>
    </dgm:pt>
    <dgm:pt modelId="{E210ED18-0335-4B73-945F-5AF139FF89BA}" type="pres">
      <dgm:prSet presAssocID="{80A6B752-8F3A-4C9D-8F97-E36BEA182D52}" presName="sibTrans" presStyleCnt="0"/>
      <dgm:spPr/>
    </dgm:pt>
    <dgm:pt modelId="{F61ED1FA-1E79-46E7-BA69-34DE32308058}" type="pres">
      <dgm:prSet presAssocID="{D45D0F9C-C380-47DE-B54F-EF226F33F131}" presName="node" presStyleLbl="node1" presStyleIdx="4" presStyleCnt="6">
        <dgm:presLayoutVars>
          <dgm:bulletEnabled val="1"/>
        </dgm:presLayoutVars>
      </dgm:prSet>
      <dgm:spPr/>
    </dgm:pt>
    <dgm:pt modelId="{646BB446-81EE-4390-83A3-A773C64CC911}" type="pres">
      <dgm:prSet presAssocID="{60D842F0-B6D4-4926-AC04-E3397769EC43}" presName="sibTrans" presStyleCnt="0"/>
      <dgm:spPr/>
    </dgm:pt>
    <dgm:pt modelId="{0FCB80CC-EB40-49FC-95F5-A73C65D71698}" type="pres">
      <dgm:prSet presAssocID="{29013159-E616-4A0F-8F8B-10B4A681E910}" presName="node" presStyleLbl="node1" presStyleIdx="5" presStyleCnt="6">
        <dgm:presLayoutVars>
          <dgm:bulletEnabled val="1"/>
        </dgm:presLayoutVars>
      </dgm:prSet>
      <dgm:spPr/>
    </dgm:pt>
  </dgm:ptLst>
  <dgm:cxnLst>
    <dgm:cxn modelId="{A9802818-8C92-4F6B-9319-716AAAE2D5A0}" type="presOf" srcId="{D4EEE6C4-CA32-4F2B-A44A-E759EDFE926D}" destId="{112F7CD8-779F-4DDF-B343-79F03E900C76}" srcOrd="0" destOrd="0" presId="urn:microsoft.com/office/officeart/2005/8/layout/default"/>
    <dgm:cxn modelId="{9994FD24-44D1-4212-B9AE-08F140932215}" srcId="{17A3A938-160D-4B48-815F-6C74022F8096}" destId="{6E8B847A-8D6E-4645-AC47-D694148929E3}" srcOrd="2" destOrd="0" parTransId="{2272589D-9FE1-4BE2-BF21-AFCA59B4AEDD}" sibTransId="{0F9F6593-C51C-4421-BB4F-B4D5016E7515}"/>
    <dgm:cxn modelId="{19045030-AFE1-4A41-B834-9C7CAC56B79E}" srcId="{17A3A938-160D-4B48-815F-6C74022F8096}" destId="{29013159-E616-4A0F-8F8B-10B4A681E910}" srcOrd="5" destOrd="0" parTransId="{2B1CCABA-3A73-4659-B5DC-60B4C7CC1845}" sibTransId="{EAEC5C45-4136-4B78-8524-23B7F0D42269}"/>
    <dgm:cxn modelId="{0E77EB35-B70F-41A0-886B-2A9D9D6CFB69}" type="presOf" srcId="{6E8B847A-8D6E-4645-AC47-D694148929E3}" destId="{7DE8273D-F453-44AA-959F-EB25EF8A2637}" srcOrd="0" destOrd="0" presId="urn:microsoft.com/office/officeart/2005/8/layout/default"/>
    <dgm:cxn modelId="{AA5D9138-6CF1-4D2F-92B3-1B6680FA583D}" srcId="{17A3A938-160D-4B48-815F-6C74022F8096}" destId="{E18D9BAC-B603-4246-949F-49AF8A9568AD}" srcOrd="0" destOrd="0" parTransId="{170843C8-6088-46BE-A1BD-914AD8AEC248}" sibTransId="{BC230AA6-A4F1-4AE2-8A36-CD96F5073E1D}"/>
    <dgm:cxn modelId="{93F8D16E-F84D-4441-82B0-6A700101C2AC}" srcId="{17A3A938-160D-4B48-815F-6C74022F8096}" destId="{D45D0F9C-C380-47DE-B54F-EF226F33F131}" srcOrd="4" destOrd="0" parTransId="{48F4BF42-154A-41E6-B533-D2516E2AAC57}" sibTransId="{60D842F0-B6D4-4926-AC04-E3397769EC43}"/>
    <dgm:cxn modelId="{98C15080-FBE7-4EAF-A2CC-84440EC74312}" type="presOf" srcId="{29013159-E616-4A0F-8F8B-10B4A681E910}" destId="{0FCB80CC-EB40-49FC-95F5-A73C65D71698}" srcOrd="0" destOrd="0" presId="urn:microsoft.com/office/officeart/2005/8/layout/default"/>
    <dgm:cxn modelId="{D3FD5A80-A48C-4050-8949-E95D53F47182}" srcId="{17A3A938-160D-4B48-815F-6C74022F8096}" destId="{0EDDE5E6-623B-4F34-B1E9-61E0CA390A05}" srcOrd="3" destOrd="0" parTransId="{D6936E37-33E2-4F85-A7E7-EDA1228C6788}" sibTransId="{80A6B752-8F3A-4C9D-8F97-E36BEA182D52}"/>
    <dgm:cxn modelId="{AE7E5A92-A47C-43CE-8ABC-AB27A908B0BF}" type="presOf" srcId="{D45D0F9C-C380-47DE-B54F-EF226F33F131}" destId="{F61ED1FA-1E79-46E7-BA69-34DE32308058}" srcOrd="0" destOrd="0" presId="urn:microsoft.com/office/officeart/2005/8/layout/default"/>
    <dgm:cxn modelId="{D978FDB1-3731-4C59-B05A-12B359468731}" srcId="{17A3A938-160D-4B48-815F-6C74022F8096}" destId="{D4EEE6C4-CA32-4F2B-A44A-E759EDFE926D}" srcOrd="1" destOrd="0" parTransId="{D771FF10-E97B-46EA-8D98-F3D77A2875FF}" sibTransId="{AEA3DFFF-03DA-4846-BA38-BF0366364F60}"/>
    <dgm:cxn modelId="{DF9880C7-9C94-4141-9C68-65AC8549C966}" type="presOf" srcId="{E18D9BAC-B603-4246-949F-49AF8A9568AD}" destId="{F969369D-B06A-4862-938D-56380920C801}" srcOrd="0" destOrd="0" presId="urn:microsoft.com/office/officeart/2005/8/layout/default"/>
    <dgm:cxn modelId="{B86551CD-F6DF-49D1-91ED-6AFB53C8BC1F}" type="presOf" srcId="{0EDDE5E6-623B-4F34-B1E9-61E0CA390A05}" destId="{8FAD72FA-5974-431E-AD05-C98E7CC655BC}" srcOrd="0" destOrd="0" presId="urn:microsoft.com/office/officeart/2005/8/layout/default"/>
    <dgm:cxn modelId="{5DEBB7E2-94F4-4106-A310-9492C84E70B7}" type="presOf" srcId="{17A3A938-160D-4B48-815F-6C74022F8096}" destId="{7A7A62FE-0E5C-4BD2-B964-249390DDFBC0}" srcOrd="0" destOrd="0" presId="urn:microsoft.com/office/officeart/2005/8/layout/default"/>
    <dgm:cxn modelId="{B1AB7B80-6C0D-4A86-ADF2-88737B9AC3F7}" type="presParOf" srcId="{7A7A62FE-0E5C-4BD2-B964-249390DDFBC0}" destId="{F969369D-B06A-4862-938D-56380920C801}" srcOrd="0" destOrd="0" presId="urn:microsoft.com/office/officeart/2005/8/layout/default"/>
    <dgm:cxn modelId="{E2E257E2-0228-4562-B91C-E272F4A3F60D}" type="presParOf" srcId="{7A7A62FE-0E5C-4BD2-B964-249390DDFBC0}" destId="{17D0C88F-CAF6-48B0-B1EE-961E50C0C0E5}" srcOrd="1" destOrd="0" presId="urn:microsoft.com/office/officeart/2005/8/layout/default"/>
    <dgm:cxn modelId="{A7DB3E99-99FC-446D-BC1C-63CCD9DA2D3B}" type="presParOf" srcId="{7A7A62FE-0E5C-4BD2-B964-249390DDFBC0}" destId="{112F7CD8-779F-4DDF-B343-79F03E900C76}" srcOrd="2" destOrd="0" presId="urn:microsoft.com/office/officeart/2005/8/layout/default"/>
    <dgm:cxn modelId="{4C663A63-8C31-4149-964D-641EA981CD6B}" type="presParOf" srcId="{7A7A62FE-0E5C-4BD2-B964-249390DDFBC0}" destId="{ADE5731E-44A3-4DA1-80C8-C511C274276A}" srcOrd="3" destOrd="0" presId="urn:microsoft.com/office/officeart/2005/8/layout/default"/>
    <dgm:cxn modelId="{D1CBD673-DAAB-4485-A14C-AB7D5BD73BE4}" type="presParOf" srcId="{7A7A62FE-0E5C-4BD2-B964-249390DDFBC0}" destId="{7DE8273D-F453-44AA-959F-EB25EF8A2637}" srcOrd="4" destOrd="0" presId="urn:microsoft.com/office/officeart/2005/8/layout/default"/>
    <dgm:cxn modelId="{4BCD2260-803F-473D-A5BA-607E8123E713}" type="presParOf" srcId="{7A7A62FE-0E5C-4BD2-B964-249390DDFBC0}" destId="{D795E6FA-9237-4312-97DD-6F8DD50881DC}" srcOrd="5" destOrd="0" presId="urn:microsoft.com/office/officeart/2005/8/layout/default"/>
    <dgm:cxn modelId="{6F88AEBF-39E8-4087-924B-635DB3A30857}" type="presParOf" srcId="{7A7A62FE-0E5C-4BD2-B964-249390DDFBC0}" destId="{8FAD72FA-5974-431E-AD05-C98E7CC655BC}" srcOrd="6" destOrd="0" presId="urn:microsoft.com/office/officeart/2005/8/layout/default"/>
    <dgm:cxn modelId="{D51293F6-20ED-48C6-BF3A-B08014066756}" type="presParOf" srcId="{7A7A62FE-0E5C-4BD2-B964-249390DDFBC0}" destId="{E210ED18-0335-4B73-945F-5AF139FF89BA}" srcOrd="7" destOrd="0" presId="urn:microsoft.com/office/officeart/2005/8/layout/default"/>
    <dgm:cxn modelId="{F80AED5A-7AF9-4199-9852-3A08858B8B06}" type="presParOf" srcId="{7A7A62FE-0E5C-4BD2-B964-249390DDFBC0}" destId="{F61ED1FA-1E79-46E7-BA69-34DE32308058}" srcOrd="8" destOrd="0" presId="urn:microsoft.com/office/officeart/2005/8/layout/default"/>
    <dgm:cxn modelId="{F68C0535-1994-456C-8F98-8F45CE740C81}" type="presParOf" srcId="{7A7A62FE-0E5C-4BD2-B964-249390DDFBC0}" destId="{646BB446-81EE-4390-83A3-A773C64CC911}" srcOrd="9" destOrd="0" presId="urn:microsoft.com/office/officeart/2005/8/layout/default"/>
    <dgm:cxn modelId="{64E238AE-0147-4BBB-A2D9-F40921C8F524}" type="presParOf" srcId="{7A7A62FE-0E5C-4BD2-B964-249390DDFBC0}" destId="{0FCB80CC-EB40-49FC-95F5-A73C65D716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18E2F-4D0A-4D16-AF9C-624D91FA1EF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2B78C8DF-E0CF-4611-BE4D-22D6FF22DE57}">
      <dgm:prSet phldrT="[Texto]"/>
      <dgm:spPr/>
      <dgm:t>
        <a:bodyPr/>
        <a:lstStyle/>
        <a:p>
          <a:r>
            <a:rPr lang="es-ES" dirty="0"/>
            <a:t>VENTAJAS DE LA SL</a:t>
          </a:r>
        </a:p>
      </dgm:t>
    </dgm:pt>
    <dgm:pt modelId="{9E69A700-D9E3-44D2-BF2D-64822E83C8B7}" type="parTrans" cxnId="{596AA41B-58EF-4990-9EF5-C0439C5A6E91}">
      <dgm:prSet/>
      <dgm:spPr/>
      <dgm:t>
        <a:bodyPr/>
        <a:lstStyle/>
        <a:p>
          <a:endParaRPr lang="es-ES"/>
        </a:p>
      </dgm:t>
    </dgm:pt>
    <dgm:pt modelId="{FE6BDA45-4BFB-4747-9CBD-690F2CE391CE}" type="sibTrans" cxnId="{596AA41B-58EF-4990-9EF5-C0439C5A6E91}">
      <dgm:prSet/>
      <dgm:spPr/>
      <dgm:t>
        <a:bodyPr/>
        <a:lstStyle/>
        <a:p>
          <a:endParaRPr lang="es-ES"/>
        </a:p>
      </dgm:t>
    </dgm:pt>
    <dgm:pt modelId="{6E96B664-3C60-4E0E-B16A-533281CC69FB}">
      <dgm:prSet phldrT="[Texto]"/>
      <dgm:spPr/>
      <dgm:t>
        <a:bodyPr/>
        <a:lstStyle/>
        <a:p>
          <a:pPr>
            <a:buFont typeface="Wingdings" panose="05000000000000000000" pitchFamily="2" charset="2"/>
            <a:buChar char=""/>
          </a:pPr>
          <a:r>
            <a:rPr lang="es-ES" dirty="0"/>
            <a:t>Modalidad apropiada para la pequeña y mediana empresa, con socios perfectamente identificados e implicados en el proyecto con ánimo de permanencia. </a:t>
          </a:r>
        </a:p>
      </dgm:t>
    </dgm:pt>
    <dgm:pt modelId="{B4B18473-752D-4161-8D81-DB97829FD6BF}" type="parTrans" cxnId="{7F9C633B-0204-40B4-941C-A35E191EFB96}">
      <dgm:prSet/>
      <dgm:spPr/>
      <dgm:t>
        <a:bodyPr/>
        <a:lstStyle/>
        <a:p>
          <a:endParaRPr lang="es-ES"/>
        </a:p>
      </dgm:t>
    </dgm:pt>
    <dgm:pt modelId="{197A1AE8-96E0-429F-BABD-FF4A3442FE01}" type="sibTrans" cxnId="{7F9C633B-0204-40B4-941C-A35E191EFB96}">
      <dgm:prSet/>
      <dgm:spPr/>
      <dgm:t>
        <a:bodyPr/>
        <a:lstStyle/>
        <a:p>
          <a:endParaRPr lang="es-ES"/>
        </a:p>
      </dgm:t>
    </dgm:pt>
    <dgm:pt modelId="{4E6A0A21-398A-41F5-8A22-16DF58F5AA0F}">
      <dgm:prSet phldrT="[Texto]"/>
      <dgm:spPr/>
      <dgm:t>
        <a:bodyPr/>
        <a:lstStyle/>
        <a:p>
          <a:r>
            <a:rPr lang="es-ES" dirty="0"/>
            <a:t>INCONVENIENTES DE LA SL</a:t>
          </a:r>
        </a:p>
      </dgm:t>
    </dgm:pt>
    <dgm:pt modelId="{BD0D2146-F42C-4AAD-9672-FF0A51383E1A}" type="parTrans" cxnId="{07C78EB4-2DC2-4A07-9409-8974985E9604}">
      <dgm:prSet/>
      <dgm:spPr/>
      <dgm:t>
        <a:bodyPr/>
        <a:lstStyle/>
        <a:p>
          <a:endParaRPr lang="es-ES"/>
        </a:p>
      </dgm:t>
    </dgm:pt>
    <dgm:pt modelId="{10CDFD7A-C11C-45C2-B8E4-B3A23589404A}" type="sibTrans" cxnId="{07C78EB4-2DC2-4A07-9409-8974985E9604}">
      <dgm:prSet/>
      <dgm:spPr/>
      <dgm:t>
        <a:bodyPr/>
        <a:lstStyle/>
        <a:p>
          <a:endParaRPr lang="es-ES"/>
        </a:p>
      </dgm:t>
    </dgm:pt>
    <dgm:pt modelId="{8FAB1B5E-B09E-4065-A07E-9A72ED21E400}">
      <dgm:prSet phldrT="[Texto]"/>
      <dgm:spPr/>
      <dgm:t>
        <a:bodyPr/>
        <a:lstStyle/>
        <a:p>
          <a:pPr>
            <a:buFont typeface="Symbol" panose="05050102010706020507" pitchFamily="18" charset="2"/>
            <a:buChar char=""/>
          </a:pPr>
          <a:r>
            <a:rPr lang="es-ES" dirty="0"/>
            <a:t>Necesidad de escritura pública para la transmisión de participaciones.</a:t>
          </a:r>
        </a:p>
      </dgm:t>
    </dgm:pt>
    <dgm:pt modelId="{B80E6EBC-7516-4B32-9B60-D6A900F4CA67}" type="parTrans" cxnId="{A3A6CCFE-E12B-4B35-AD29-64041BCD250D}">
      <dgm:prSet/>
      <dgm:spPr/>
      <dgm:t>
        <a:bodyPr/>
        <a:lstStyle/>
        <a:p>
          <a:endParaRPr lang="es-ES"/>
        </a:p>
      </dgm:t>
    </dgm:pt>
    <dgm:pt modelId="{BA5A3F74-E843-428D-AFAC-ED7A7A171B79}" type="sibTrans" cxnId="{A3A6CCFE-E12B-4B35-AD29-64041BCD250D}">
      <dgm:prSet/>
      <dgm:spPr/>
      <dgm:t>
        <a:bodyPr/>
        <a:lstStyle/>
        <a:p>
          <a:endParaRPr lang="es-ES"/>
        </a:p>
      </dgm:t>
    </dgm:pt>
    <dgm:pt modelId="{833330BF-6384-4DD8-97A8-3D6AC0D9C2E7}">
      <dgm:prSet/>
      <dgm:spPr/>
      <dgm:t>
        <a:bodyPr/>
        <a:lstStyle/>
        <a:p>
          <a:pPr>
            <a:buFont typeface="Wingdings" panose="05000000000000000000" pitchFamily="2" charset="2"/>
            <a:buChar char=""/>
          </a:pPr>
          <a:r>
            <a:rPr lang="es-ES"/>
            <a:t>La responsabilidad de los socios por las deudas sociales está limitada a las aportaciones a capital.</a:t>
          </a:r>
        </a:p>
      </dgm:t>
    </dgm:pt>
    <dgm:pt modelId="{26EC68A2-0816-4AB1-B96C-B1A2D02F5CFD}" type="parTrans" cxnId="{3473F4C2-EB93-494B-9931-2B50A36CA878}">
      <dgm:prSet/>
      <dgm:spPr/>
      <dgm:t>
        <a:bodyPr/>
        <a:lstStyle/>
        <a:p>
          <a:endParaRPr lang="es-ES"/>
        </a:p>
      </dgm:t>
    </dgm:pt>
    <dgm:pt modelId="{7C004D5A-AA40-4139-A688-B590F7152104}" type="sibTrans" cxnId="{3473F4C2-EB93-494B-9931-2B50A36CA878}">
      <dgm:prSet/>
      <dgm:spPr/>
      <dgm:t>
        <a:bodyPr/>
        <a:lstStyle/>
        <a:p>
          <a:endParaRPr lang="es-ES"/>
        </a:p>
      </dgm:t>
    </dgm:pt>
    <dgm:pt modelId="{8989A3FD-776D-4101-B8CA-CC616A60C033}">
      <dgm:prSet/>
      <dgm:spPr/>
      <dgm:t>
        <a:bodyPr/>
        <a:lstStyle/>
        <a:p>
          <a:pPr>
            <a:buFont typeface="Wingdings" panose="05000000000000000000" pitchFamily="2" charset="2"/>
            <a:buChar char=""/>
          </a:pPr>
          <a:r>
            <a:rPr lang="es-ES"/>
            <a:t>Libertad de la denominación social.</a:t>
          </a:r>
        </a:p>
      </dgm:t>
    </dgm:pt>
    <dgm:pt modelId="{4DF3A756-8869-4C7B-A554-15473504C25D}" type="parTrans" cxnId="{DBE168D4-08FE-49B0-B540-25EF872E225D}">
      <dgm:prSet/>
      <dgm:spPr/>
      <dgm:t>
        <a:bodyPr/>
        <a:lstStyle/>
        <a:p>
          <a:endParaRPr lang="es-ES"/>
        </a:p>
      </dgm:t>
    </dgm:pt>
    <dgm:pt modelId="{CBF2B7EE-94F3-4137-8125-7B80480D3B7F}" type="sibTrans" cxnId="{DBE168D4-08FE-49B0-B540-25EF872E225D}">
      <dgm:prSet/>
      <dgm:spPr/>
      <dgm:t>
        <a:bodyPr/>
        <a:lstStyle/>
        <a:p>
          <a:endParaRPr lang="es-ES"/>
        </a:p>
      </dgm:t>
    </dgm:pt>
    <dgm:pt modelId="{8B44350D-D7CC-4996-8B26-C919F00A809B}">
      <dgm:prSet/>
      <dgm:spPr/>
      <dgm:t>
        <a:bodyPr/>
        <a:lstStyle/>
        <a:p>
          <a:pPr>
            <a:buFont typeface="Wingdings" panose="05000000000000000000" pitchFamily="2" charset="2"/>
            <a:buChar char=""/>
          </a:pPr>
          <a:r>
            <a:rPr lang="es-ES"/>
            <a:t>Gran libertad de pactos y acuerdos entre los socios.</a:t>
          </a:r>
        </a:p>
      </dgm:t>
    </dgm:pt>
    <dgm:pt modelId="{1C420A4B-6D7E-4EF6-9D86-710DD78F9C92}" type="parTrans" cxnId="{201BAD78-65D4-4082-847C-DABECDF07E9C}">
      <dgm:prSet/>
      <dgm:spPr/>
      <dgm:t>
        <a:bodyPr/>
        <a:lstStyle/>
        <a:p>
          <a:endParaRPr lang="es-ES"/>
        </a:p>
      </dgm:t>
    </dgm:pt>
    <dgm:pt modelId="{D74C74D9-7997-49D0-B27E-A090DC16CE2D}" type="sibTrans" cxnId="{201BAD78-65D4-4082-847C-DABECDF07E9C}">
      <dgm:prSet/>
      <dgm:spPr/>
      <dgm:t>
        <a:bodyPr/>
        <a:lstStyle/>
        <a:p>
          <a:endParaRPr lang="es-ES"/>
        </a:p>
      </dgm:t>
    </dgm:pt>
    <dgm:pt modelId="{AE392619-B1A7-437D-A0C7-60E65E16F2FE}">
      <dgm:prSet/>
      <dgm:spPr/>
      <dgm:t>
        <a:bodyPr/>
        <a:lstStyle/>
        <a:p>
          <a:pPr>
            <a:buFont typeface="Wingdings" panose="05000000000000000000" pitchFamily="2" charset="2"/>
            <a:buChar char=""/>
          </a:pPr>
          <a:r>
            <a:rPr lang="es-ES"/>
            <a:t>Capital social mínimo muy reducido y no existencia de capital máximo.</a:t>
          </a:r>
        </a:p>
      </dgm:t>
    </dgm:pt>
    <dgm:pt modelId="{4BC2FA13-B8A3-4B6E-9FD9-66E80A9C1609}" type="parTrans" cxnId="{36CC29FA-83B0-4ABC-A929-AA56FDB2793D}">
      <dgm:prSet/>
      <dgm:spPr/>
      <dgm:t>
        <a:bodyPr/>
        <a:lstStyle/>
        <a:p>
          <a:endParaRPr lang="es-ES"/>
        </a:p>
      </dgm:t>
    </dgm:pt>
    <dgm:pt modelId="{F8670FE5-A873-43A0-BC92-7109C576E2C0}" type="sibTrans" cxnId="{36CC29FA-83B0-4ABC-A929-AA56FDB2793D}">
      <dgm:prSet/>
      <dgm:spPr/>
      <dgm:t>
        <a:bodyPr/>
        <a:lstStyle/>
        <a:p>
          <a:endParaRPr lang="es-ES"/>
        </a:p>
      </dgm:t>
    </dgm:pt>
    <dgm:pt modelId="{8132A692-E1CE-4F10-8DCD-1D2606013BB1}">
      <dgm:prSet/>
      <dgm:spPr/>
      <dgm:t>
        <a:bodyPr/>
        <a:lstStyle/>
        <a:p>
          <a:pPr>
            <a:buFont typeface="Wingdings" panose="05000000000000000000" pitchFamily="2" charset="2"/>
            <a:buChar char=""/>
          </a:pPr>
          <a:r>
            <a:rPr lang="es-ES"/>
            <a:t>Sin límite máximo de socios.</a:t>
          </a:r>
        </a:p>
      </dgm:t>
    </dgm:pt>
    <dgm:pt modelId="{1C700933-A044-4B8B-A7C9-E6538B5311F2}" type="parTrans" cxnId="{D0C0F01C-D7EF-4F16-909C-AF39F1335A18}">
      <dgm:prSet/>
      <dgm:spPr/>
      <dgm:t>
        <a:bodyPr/>
        <a:lstStyle/>
        <a:p>
          <a:endParaRPr lang="es-ES"/>
        </a:p>
      </dgm:t>
    </dgm:pt>
    <dgm:pt modelId="{708CCA3A-7754-47C1-87F2-70EDCA57B191}" type="sibTrans" cxnId="{D0C0F01C-D7EF-4F16-909C-AF39F1335A18}">
      <dgm:prSet/>
      <dgm:spPr/>
      <dgm:t>
        <a:bodyPr/>
        <a:lstStyle/>
        <a:p>
          <a:endParaRPr lang="es-ES"/>
        </a:p>
      </dgm:t>
    </dgm:pt>
    <dgm:pt modelId="{604A1ACD-7FE9-4CA2-A688-759D8D8401D9}">
      <dgm:prSet/>
      <dgm:spPr/>
      <dgm:t>
        <a:bodyPr/>
        <a:lstStyle/>
        <a:p>
          <a:r>
            <a:rPr lang="es-ES"/>
            <a:t>Fiscalidad interesante a partir de determinado volumen de beneficio.</a:t>
          </a:r>
        </a:p>
      </dgm:t>
    </dgm:pt>
    <dgm:pt modelId="{7E95E805-BEE5-43B1-A44D-23A0717B63F8}" type="parTrans" cxnId="{55E898AB-4EC3-40C0-80E8-92573A1228F1}">
      <dgm:prSet/>
      <dgm:spPr/>
      <dgm:t>
        <a:bodyPr/>
        <a:lstStyle/>
        <a:p>
          <a:endParaRPr lang="es-ES"/>
        </a:p>
      </dgm:t>
    </dgm:pt>
    <dgm:pt modelId="{5113AEDD-A486-4ECA-B333-44D788A97ED9}" type="sibTrans" cxnId="{55E898AB-4EC3-40C0-80E8-92573A1228F1}">
      <dgm:prSet/>
      <dgm:spPr/>
      <dgm:t>
        <a:bodyPr/>
        <a:lstStyle/>
        <a:p>
          <a:endParaRPr lang="es-ES"/>
        </a:p>
      </dgm:t>
    </dgm:pt>
    <dgm:pt modelId="{3DBA5A70-E371-4D9B-83B4-D10306FD46B7}">
      <dgm:prSet/>
      <dgm:spPr/>
      <dgm:t>
        <a:bodyPr/>
        <a:lstStyle/>
        <a:p>
          <a:pPr>
            <a:buFont typeface="Symbol" panose="05050102010706020507" pitchFamily="18" charset="2"/>
            <a:buChar char=""/>
          </a:pPr>
          <a:r>
            <a:rPr lang="es-ES"/>
            <a:t>En cuanto a la gestión, mayores gastos que el empresario individual o las comunidades de bienes o sociedades civiles.</a:t>
          </a:r>
        </a:p>
      </dgm:t>
    </dgm:pt>
    <dgm:pt modelId="{D3646D79-6E1B-4148-9760-EEAE7BCC74ED}" type="parTrans" cxnId="{A1619146-0D68-43CB-8882-92EF3E35EFBE}">
      <dgm:prSet/>
      <dgm:spPr/>
      <dgm:t>
        <a:bodyPr/>
        <a:lstStyle/>
        <a:p>
          <a:endParaRPr lang="es-ES"/>
        </a:p>
      </dgm:t>
    </dgm:pt>
    <dgm:pt modelId="{37C7C2DF-0ABA-4BE6-945E-ACDF657DA9D6}" type="sibTrans" cxnId="{A1619146-0D68-43CB-8882-92EF3E35EFBE}">
      <dgm:prSet/>
      <dgm:spPr/>
      <dgm:t>
        <a:bodyPr/>
        <a:lstStyle/>
        <a:p>
          <a:endParaRPr lang="es-ES"/>
        </a:p>
      </dgm:t>
    </dgm:pt>
    <dgm:pt modelId="{7F7B8DF2-FBDD-47C8-A248-2062E8C733EB}">
      <dgm:prSet/>
      <dgm:spPr/>
      <dgm:t>
        <a:bodyPr/>
        <a:lstStyle/>
        <a:p>
          <a:pPr>
            <a:buFont typeface="Symbol" panose="05050102010706020507" pitchFamily="18" charset="2"/>
            <a:buChar char=""/>
          </a:pPr>
          <a:r>
            <a:rPr lang="es-ES"/>
            <a:t>Los socios siempre son identificables.</a:t>
          </a:r>
        </a:p>
      </dgm:t>
    </dgm:pt>
    <dgm:pt modelId="{14EEB01A-5290-40AB-AEF8-97F92847F2AA}" type="parTrans" cxnId="{2C78407E-948E-4D72-BED1-FC52921BC976}">
      <dgm:prSet/>
      <dgm:spPr/>
      <dgm:t>
        <a:bodyPr/>
        <a:lstStyle/>
        <a:p>
          <a:endParaRPr lang="es-ES"/>
        </a:p>
      </dgm:t>
    </dgm:pt>
    <dgm:pt modelId="{5614266D-8F47-43D6-AD0C-0113EC97E87E}" type="sibTrans" cxnId="{2C78407E-948E-4D72-BED1-FC52921BC976}">
      <dgm:prSet/>
      <dgm:spPr/>
      <dgm:t>
        <a:bodyPr/>
        <a:lstStyle/>
        <a:p>
          <a:endParaRPr lang="es-ES"/>
        </a:p>
      </dgm:t>
    </dgm:pt>
    <dgm:pt modelId="{26B6D740-D93B-48BD-9DF8-2DFED8CD43D1}">
      <dgm:prSet/>
      <dgm:spPr/>
      <dgm:t>
        <a:bodyPr/>
        <a:lstStyle/>
        <a:p>
          <a:pPr>
            <a:buFont typeface="Symbol" panose="05050102010706020507" pitchFamily="18" charset="2"/>
            <a:buChar char=""/>
          </a:pPr>
          <a:r>
            <a:rPr lang="es-ES"/>
            <a:t>No puede cotizar en Bolsa.</a:t>
          </a:r>
        </a:p>
      </dgm:t>
    </dgm:pt>
    <dgm:pt modelId="{CC5AB48F-2AC4-470E-8018-D38FF8EFB0E8}" type="parTrans" cxnId="{0CBD25DF-CDD7-46C9-A2D8-EB17A2834FDF}">
      <dgm:prSet/>
      <dgm:spPr/>
      <dgm:t>
        <a:bodyPr/>
        <a:lstStyle/>
        <a:p>
          <a:endParaRPr lang="es-ES"/>
        </a:p>
      </dgm:t>
    </dgm:pt>
    <dgm:pt modelId="{E37A4026-A6C2-4541-A2C8-C8F67CE3D331}" type="sibTrans" cxnId="{0CBD25DF-CDD7-46C9-A2D8-EB17A2834FDF}">
      <dgm:prSet/>
      <dgm:spPr/>
      <dgm:t>
        <a:bodyPr/>
        <a:lstStyle/>
        <a:p>
          <a:endParaRPr lang="es-ES"/>
        </a:p>
      </dgm:t>
    </dgm:pt>
    <dgm:pt modelId="{52FC4F1D-29AF-4833-A84C-A3B07F0E8996}" type="pres">
      <dgm:prSet presAssocID="{DCF18E2F-4D0A-4D16-AF9C-624D91FA1EFF}" presName="Name0" presStyleCnt="0">
        <dgm:presLayoutVars>
          <dgm:dir/>
          <dgm:animLvl val="lvl"/>
          <dgm:resizeHandles val="exact"/>
        </dgm:presLayoutVars>
      </dgm:prSet>
      <dgm:spPr/>
    </dgm:pt>
    <dgm:pt modelId="{181AE280-2166-4B1A-AF38-F8F8FE4E3947}" type="pres">
      <dgm:prSet presAssocID="{2B78C8DF-E0CF-4611-BE4D-22D6FF22DE57}" presName="composite" presStyleCnt="0"/>
      <dgm:spPr/>
    </dgm:pt>
    <dgm:pt modelId="{D2639ADA-5080-4FD8-B1C9-C6512E32E1BE}" type="pres">
      <dgm:prSet presAssocID="{2B78C8DF-E0CF-4611-BE4D-22D6FF22DE57}" presName="parTx" presStyleLbl="alignNode1" presStyleIdx="0" presStyleCnt="2">
        <dgm:presLayoutVars>
          <dgm:chMax val="0"/>
          <dgm:chPref val="0"/>
          <dgm:bulletEnabled val="1"/>
        </dgm:presLayoutVars>
      </dgm:prSet>
      <dgm:spPr/>
    </dgm:pt>
    <dgm:pt modelId="{3D6951FB-310E-4847-82D1-903DDC98446B}" type="pres">
      <dgm:prSet presAssocID="{2B78C8DF-E0CF-4611-BE4D-22D6FF22DE57}" presName="desTx" presStyleLbl="alignAccFollowNode1" presStyleIdx="0" presStyleCnt="2">
        <dgm:presLayoutVars>
          <dgm:bulletEnabled val="1"/>
        </dgm:presLayoutVars>
      </dgm:prSet>
      <dgm:spPr/>
    </dgm:pt>
    <dgm:pt modelId="{21E815F6-4E0A-4B76-A500-76CB874891E3}" type="pres">
      <dgm:prSet presAssocID="{FE6BDA45-4BFB-4747-9CBD-690F2CE391CE}" presName="space" presStyleCnt="0"/>
      <dgm:spPr/>
    </dgm:pt>
    <dgm:pt modelId="{77235B9E-7266-4C85-B415-04427471F435}" type="pres">
      <dgm:prSet presAssocID="{4E6A0A21-398A-41F5-8A22-16DF58F5AA0F}" presName="composite" presStyleCnt="0"/>
      <dgm:spPr/>
    </dgm:pt>
    <dgm:pt modelId="{D19B6564-B654-457D-A582-5BFF9D1F7BB6}" type="pres">
      <dgm:prSet presAssocID="{4E6A0A21-398A-41F5-8A22-16DF58F5AA0F}" presName="parTx" presStyleLbl="alignNode1" presStyleIdx="1" presStyleCnt="2">
        <dgm:presLayoutVars>
          <dgm:chMax val="0"/>
          <dgm:chPref val="0"/>
          <dgm:bulletEnabled val="1"/>
        </dgm:presLayoutVars>
      </dgm:prSet>
      <dgm:spPr/>
    </dgm:pt>
    <dgm:pt modelId="{0664EB28-F99E-4BF4-9960-CEBC1F717B52}" type="pres">
      <dgm:prSet presAssocID="{4E6A0A21-398A-41F5-8A22-16DF58F5AA0F}" presName="desTx" presStyleLbl="alignAccFollowNode1" presStyleIdx="1" presStyleCnt="2">
        <dgm:presLayoutVars>
          <dgm:bulletEnabled val="1"/>
        </dgm:presLayoutVars>
      </dgm:prSet>
      <dgm:spPr/>
    </dgm:pt>
  </dgm:ptLst>
  <dgm:cxnLst>
    <dgm:cxn modelId="{7CE85B0A-EC53-461C-AFB9-2C078113A328}" type="presOf" srcId="{6E96B664-3C60-4E0E-B16A-533281CC69FB}" destId="{3D6951FB-310E-4847-82D1-903DDC98446B}" srcOrd="0" destOrd="0" presId="urn:microsoft.com/office/officeart/2005/8/layout/hList1"/>
    <dgm:cxn modelId="{D4B86517-A625-43E3-9D86-86042D373905}" type="presOf" srcId="{2B78C8DF-E0CF-4611-BE4D-22D6FF22DE57}" destId="{D2639ADA-5080-4FD8-B1C9-C6512E32E1BE}" srcOrd="0" destOrd="0" presId="urn:microsoft.com/office/officeart/2005/8/layout/hList1"/>
    <dgm:cxn modelId="{596AA41B-58EF-4990-9EF5-C0439C5A6E91}" srcId="{DCF18E2F-4D0A-4D16-AF9C-624D91FA1EFF}" destId="{2B78C8DF-E0CF-4611-BE4D-22D6FF22DE57}" srcOrd="0" destOrd="0" parTransId="{9E69A700-D9E3-44D2-BF2D-64822E83C8B7}" sibTransId="{FE6BDA45-4BFB-4747-9CBD-690F2CE391CE}"/>
    <dgm:cxn modelId="{D0C0F01C-D7EF-4F16-909C-AF39F1335A18}" srcId="{2B78C8DF-E0CF-4611-BE4D-22D6FF22DE57}" destId="{8132A692-E1CE-4F10-8DCD-1D2606013BB1}" srcOrd="5" destOrd="0" parTransId="{1C700933-A044-4B8B-A7C9-E6538B5311F2}" sibTransId="{708CCA3A-7754-47C1-87F2-70EDCA57B191}"/>
    <dgm:cxn modelId="{0EEACB30-2FE0-42D3-B0A2-530984B602AA}" type="presOf" srcId="{833330BF-6384-4DD8-97A8-3D6AC0D9C2E7}" destId="{3D6951FB-310E-4847-82D1-903DDC98446B}" srcOrd="0" destOrd="1" presId="urn:microsoft.com/office/officeart/2005/8/layout/hList1"/>
    <dgm:cxn modelId="{7F9C633B-0204-40B4-941C-A35E191EFB96}" srcId="{2B78C8DF-E0CF-4611-BE4D-22D6FF22DE57}" destId="{6E96B664-3C60-4E0E-B16A-533281CC69FB}" srcOrd="0" destOrd="0" parTransId="{B4B18473-752D-4161-8D81-DB97829FD6BF}" sibTransId="{197A1AE8-96E0-429F-BABD-FF4A3442FE01}"/>
    <dgm:cxn modelId="{37184145-941A-4318-8BD9-4FB02A3929F1}" type="presOf" srcId="{3DBA5A70-E371-4D9B-83B4-D10306FD46B7}" destId="{0664EB28-F99E-4BF4-9960-CEBC1F717B52}" srcOrd="0" destOrd="1" presId="urn:microsoft.com/office/officeart/2005/8/layout/hList1"/>
    <dgm:cxn modelId="{A1619146-0D68-43CB-8882-92EF3E35EFBE}" srcId="{4E6A0A21-398A-41F5-8A22-16DF58F5AA0F}" destId="{3DBA5A70-E371-4D9B-83B4-D10306FD46B7}" srcOrd="1" destOrd="0" parTransId="{D3646D79-6E1B-4148-9760-EEAE7BCC74ED}" sibTransId="{37C7C2DF-0ABA-4BE6-945E-ACDF657DA9D6}"/>
    <dgm:cxn modelId="{596A4A4F-6FF3-4E99-AC59-BF4A2F9A336C}" type="presOf" srcId="{604A1ACD-7FE9-4CA2-A688-759D8D8401D9}" destId="{3D6951FB-310E-4847-82D1-903DDC98446B}" srcOrd="0" destOrd="6" presId="urn:microsoft.com/office/officeart/2005/8/layout/hList1"/>
    <dgm:cxn modelId="{A7FDA96F-186A-4969-BF7C-B3D2173E1793}" type="presOf" srcId="{8FAB1B5E-B09E-4065-A07E-9A72ED21E400}" destId="{0664EB28-F99E-4BF4-9960-CEBC1F717B52}" srcOrd="0" destOrd="0" presId="urn:microsoft.com/office/officeart/2005/8/layout/hList1"/>
    <dgm:cxn modelId="{545DBD73-0D4D-41EB-9E09-3856566AC7E7}" type="presOf" srcId="{AE392619-B1A7-437D-A0C7-60E65E16F2FE}" destId="{3D6951FB-310E-4847-82D1-903DDC98446B}" srcOrd="0" destOrd="4" presId="urn:microsoft.com/office/officeart/2005/8/layout/hList1"/>
    <dgm:cxn modelId="{201BAD78-65D4-4082-847C-DABECDF07E9C}" srcId="{2B78C8DF-E0CF-4611-BE4D-22D6FF22DE57}" destId="{8B44350D-D7CC-4996-8B26-C919F00A809B}" srcOrd="3" destOrd="0" parTransId="{1C420A4B-6D7E-4EF6-9D86-710DD78F9C92}" sibTransId="{D74C74D9-7997-49D0-B27E-A090DC16CE2D}"/>
    <dgm:cxn modelId="{238DCA58-1A4D-477E-8BA6-BAA9DFEE2D1E}" type="presOf" srcId="{26B6D740-D93B-48BD-9DF8-2DFED8CD43D1}" destId="{0664EB28-F99E-4BF4-9960-CEBC1F717B52}" srcOrd="0" destOrd="3" presId="urn:microsoft.com/office/officeart/2005/8/layout/hList1"/>
    <dgm:cxn modelId="{2C78407E-948E-4D72-BED1-FC52921BC976}" srcId="{4E6A0A21-398A-41F5-8A22-16DF58F5AA0F}" destId="{7F7B8DF2-FBDD-47C8-A248-2062E8C733EB}" srcOrd="2" destOrd="0" parTransId="{14EEB01A-5290-40AB-AEF8-97F92847F2AA}" sibTransId="{5614266D-8F47-43D6-AD0C-0113EC97E87E}"/>
    <dgm:cxn modelId="{55E898AB-4EC3-40C0-80E8-92573A1228F1}" srcId="{2B78C8DF-E0CF-4611-BE4D-22D6FF22DE57}" destId="{604A1ACD-7FE9-4CA2-A688-759D8D8401D9}" srcOrd="6" destOrd="0" parTransId="{7E95E805-BEE5-43B1-A44D-23A0717B63F8}" sibTransId="{5113AEDD-A486-4ECA-B333-44D788A97ED9}"/>
    <dgm:cxn modelId="{07C78EB4-2DC2-4A07-9409-8974985E9604}" srcId="{DCF18E2F-4D0A-4D16-AF9C-624D91FA1EFF}" destId="{4E6A0A21-398A-41F5-8A22-16DF58F5AA0F}" srcOrd="1" destOrd="0" parTransId="{BD0D2146-F42C-4AAD-9672-FF0A51383E1A}" sibTransId="{10CDFD7A-C11C-45C2-B8E4-B3A23589404A}"/>
    <dgm:cxn modelId="{6002BEBA-3D09-4935-81B4-6F85AFEBB2A6}" type="presOf" srcId="{8989A3FD-776D-4101-B8CA-CC616A60C033}" destId="{3D6951FB-310E-4847-82D1-903DDC98446B}" srcOrd="0" destOrd="2" presId="urn:microsoft.com/office/officeart/2005/8/layout/hList1"/>
    <dgm:cxn modelId="{31C517BF-8EFD-4319-A317-65BB7D28A46C}" type="presOf" srcId="{8132A692-E1CE-4F10-8DCD-1D2606013BB1}" destId="{3D6951FB-310E-4847-82D1-903DDC98446B}" srcOrd="0" destOrd="5" presId="urn:microsoft.com/office/officeart/2005/8/layout/hList1"/>
    <dgm:cxn modelId="{3473F4C2-EB93-494B-9931-2B50A36CA878}" srcId="{2B78C8DF-E0CF-4611-BE4D-22D6FF22DE57}" destId="{833330BF-6384-4DD8-97A8-3D6AC0D9C2E7}" srcOrd="1" destOrd="0" parTransId="{26EC68A2-0816-4AB1-B96C-B1A2D02F5CFD}" sibTransId="{7C004D5A-AA40-4139-A688-B590F7152104}"/>
    <dgm:cxn modelId="{1854FAC2-8739-46C9-9035-4C6A8A927F80}" type="presOf" srcId="{8B44350D-D7CC-4996-8B26-C919F00A809B}" destId="{3D6951FB-310E-4847-82D1-903DDC98446B}" srcOrd="0" destOrd="3" presId="urn:microsoft.com/office/officeart/2005/8/layout/hList1"/>
    <dgm:cxn modelId="{ABA1FFCD-7384-43F6-B728-790D5A66ACFD}" type="presOf" srcId="{DCF18E2F-4D0A-4D16-AF9C-624D91FA1EFF}" destId="{52FC4F1D-29AF-4833-A84C-A3B07F0E8996}" srcOrd="0" destOrd="0" presId="urn:microsoft.com/office/officeart/2005/8/layout/hList1"/>
    <dgm:cxn modelId="{DBE168D4-08FE-49B0-B540-25EF872E225D}" srcId="{2B78C8DF-E0CF-4611-BE4D-22D6FF22DE57}" destId="{8989A3FD-776D-4101-B8CA-CC616A60C033}" srcOrd="2" destOrd="0" parTransId="{4DF3A756-8869-4C7B-A554-15473504C25D}" sibTransId="{CBF2B7EE-94F3-4137-8125-7B80480D3B7F}"/>
    <dgm:cxn modelId="{0CBD25DF-CDD7-46C9-A2D8-EB17A2834FDF}" srcId="{4E6A0A21-398A-41F5-8A22-16DF58F5AA0F}" destId="{26B6D740-D93B-48BD-9DF8-2DFED8CD43D1}" srcOrd="3" destOrd="0" parTransId="{CC5AB48F-2AC4-470E-8018-D38FF8EFB0E8}" sibTransId="{E37A4026-A6C2-4541-A2C8-C8F67CE3D331}"/>
    <dgm:cxn modelId="{592787EC-D5FE-4CC5-A867-9D4A7C5E05D8}" type="presOf" srcId="{4E6A0A21-398A-41F5-8A22-16DF58F5AA0F}" destId="{D19B6564-B654-457D-A582-5BFF9D1F7BB6}" srcOrd="0" destOrd="0" presId="urn:microsoft.com/office/officeart/2005/8/layout/hList1"/>
    <dgm:cxn modelId="{3D3944F5-EEC8-49B0-9606-9C1C91366BE8}" type="presOf" srcId="{7F7B8DF2-FBDD-47C8-A248-2062E8C733EB}" destId="{0664EB28-F99E-4BF4-9960-CEBC1F717B52}" srcOrd="0" destOrd="2" presId="urn:microsoft.com/office/officeart/2005/8/layout/hList1"/>
    <dgm:cxn modelId="{36CC29FA-83B0-4ABC-A929-AA56FDB2793D}" srcId="{2B78C8DF-E0CF-4611-BE4D-22D6FF22DE57}" destId="{AE392619-B1A7-437D-A0C7-60E65E16F2FE}" srcOrd="4" destOrd="0" parTransId="{4BC2FA13-B8A3-4B6E-9FD9-66E80A9C1609}" sibTransId="{F8670FE5-A873-43A0-BC92-7109C576E2C0}"/>
    <dgm:cxn modelId="{A3A6CCFE-E12B-4B35-AD29-64041BCD250D}" srcId="{4E6A0A21-398A-41F5-8A22-16DF58F5AA0F}" destId="{8FAB1B5E-B09E-4065-A07E-9A72ED21E400}" srcOrd="0" destOrd="0" parTransId="{B80E6EBC-7516-4B32-9B60-D6A900F4CA67}" sibTransId="{BA5A3F74-E843-428D-AFAC-ED7A7A171B79}"/>
    <dgm:cxn modelId="{778FFC4D-1563-4236-B8B7-690DBD526881}" type="presParOf" srcId="{52FC4F1D-29AF-4833-A84C-A3B07F0E8996}" destId="{181AE280-2166-4B1A-AF38-F8F8FE4E3947}" srcOrd="0" destOrd="0" presId="urn:microsoft.com/office/officeart/2005/8/layout/hList1"/>
    <dgm:cxn modelId="{05CED5E4-6836-4B2A-858C-7658C7D8062C}" type="presParOf" srcId="{181AE280-2166-4B1A-AF38-F8F8FE4E3947}" destId="{D2639ADA-5080-4FD8-B1C9-C6512E32E1BE}" srcOrd="0" destOrd="0" presId="urn:microsoft.com/office/officeart/2005/8/layout/hList1"/>
    <dgm:cxn modelId="{F8968892-1D9D-4F5B-AEBA-83FEA675A15D}" type="presParOf" srcId="{181AE280-2166-4B1A-AF38-F8F8FE4E3947}" destId="{3D6951FB-310E-4847-82D1-903DDC98446B}" srcOrd="1" destOrd="0" presId="urn:microsoft.com/office/officeart/2005/8/layout/hList1"/>
    <dgm:cxn modelId="{E6A410CF-3AE4-49AA-A41B-5CB3EAF607EA}" type="presParOf" srcId="{52FC4F1D-29AF-4833-A84C-A3B07F0E8996}" destId="{21E815F6-4E0A-4B76-A500-76CB874891E3}" srcOrd="1" destOrd="0" presId="urn:microsoft.com/office/officeart/2005/8/layout/hList1"/>
    <dgm:cxn modelId="{E163445E-3996-40F1-B75D-74C5645BB14A}" type="presParOf" srcId="{52FC4F1D-29AF-4833-A84C-A3B07F0E8996}" destId="{77235B9E-7266-4C85-B415-04427471F435}" srcOrd="2" destOrd="0" presId="urn:microsoft.com/office/officeart/2005/8/layout/hList1"/>
    <dgm:cxn modelId="{212468AA-03DF-46D8-8110-F2819BA86E89}" type="presParOf" srcId="{77235B9E-7266-4C85-B415-04427471F435}" destId="{D19B6564-B654-457D-A582-5BFF9D1F7BB6}" srcOrd="0" destOrd="0" presId="urn:microsoft.com/office/officeart/2005/8/layout/hList1"/>
    <dgm:cxn modelId="{692C651B-A28D-4003-A674-7F1F1644032B}" type="presParOf" srcId="{77235B9E-7266-4C85-B415-04427471F435}" destId="{0664EB28-F99E-4BF4-9960-CEBC1F717B5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E0E5F1-6345-4EAD-9F54-FBCEFFDC08C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s-ES"/>
        </a:p>
      </dgm:t>
    </dgm:pt>
    <dgm:pt modelId="{9A2929D1-2985-407C-B4BA-15794EF183CD}">
      <dgm:prSet phldrT="[Texto]" custT="1"/>
      <dgm:spPr/>
      <dgm:t>
        <a:bodyPr/>
        <a:lstStyle/>
        <a:p>
          <a:pPr>
            <a:buSzPts val="1000"/>
            <a:buFont typeface="Wingdings" panose="05000000000000000000" pitchFamily="2" charset="2"/>
            <a:buChar char=""/>
          </a:pPr>
          <a:r>
            <a:rPr lang="es-ES" sz="1600" b="1" dirty="0"/>
            <a:t>NÚMERO DE SOCIOS</a:t>
          </a:r>
        </a:p>
        <a:p>
          <a:pPr>
            <a:buSzPts val="1000"/>
            <a:buFont typeface="Wingdings" panose="05000000000000000000" pitchFamily="2" charset="2"/>
            <a:buChar char=""/>
          </a:pPr>
          <a:r>
            <a:rPr lang="es-ES" sz="1600" dirty="0"/>
            <a:t> Mínimo 1.</a:t>
          </a:r>
        </a:p>
      </dgm:t>
    </dgm:pt>
    <dgm:pt modelId="{E48F933B-47A1-4F03-A07D-7FF86A1553A4}" type="parTrans" cxnId="{37D907D4-BAF9-477E-9D62-EDC0A76A6E66}">
      <dgm:prSet/>
      <dgm:spPr/>
      <dgm:t>
        <a:bodyPr/>
        <a:lstStyle/>
        <a:p>
          <a:endParaRPr lang="es-ES"/>
        </a:p>
      </dgm:t>
    </dgm:pt>
    <dgm:pt modelId="{677B3A4E-7604-444E-91A3-6208CFE984CA}" type="sibTrans" cxnId="{37D907D4-BAF9-477E-9D62-EDC0A76A6E66}">
      <dgm:prSet/>
      <dgm:spPr/>
      <dgm:t>
        <a:bodyPr/>
        <a:lstStyle/>
        <a:p>
          <a:endParaRPr lang="es-ES"/>
        </a:p>
      </dgm:t>
    </dgm:pt>
    <dgm:pt modelId="{B3824B73-F183-49B4-9BDA-04830837EB0D}">
      <dgm:prSet custT="1"/>
      <dgm:spPr/>
      <dgm:t>
        <a:bodyPr/>
        <a:lstStyle/>
        <a:p>
          <a:pPr>
            <a:buSzPts val="1000"/>
            <a:buFont typeface="Wingdings" panose="05000000000000000000" pitchFamily="2" charset="2"/>
            <a:buChar char=""/>
          </a:pPr>
          <a:r>
            <a:rPr lang="es-ES" sz="1600" b="1" dirty="0"/>
            <a:t>FISCALIDAD</a:t>
          </a:r>
        </a:p>
        <a:p>
          <a:pPr>
            <a:buSzPts val="1000"/>
            <a:buFont typeface="Wingdings" panose="05000000000000000000" pitchFamily="2" charset="2"/>
            <a:buChar char=""/>
          </a:pPr>
          <a:r>
            <a:rPr lang="es-ES" sz="1600" dirty="0"/>
            <a:t> Impuesto sobre Sociedades.</a:t>
          </a:r>
        </a:p>
      </dgm:t>
    </dgm:pt>
    <dgm:pt modelId="{6BC0FB87-40DB-4213-8C2E-074A0A486829}" type="parTrans" cxnId="{F2349875-88D7-4277-AFC0-D391C3AAD7BC}">
      <dgm:prSet/>
      <dgm:spPr/>
      <dgm:t>
        <a:bodyPr/>
        <a:lstStyle/>
        <a:p>
          <a:endParaRPr lang="es-ES"/>
        </a:p>
      </dgm:t>
    </dgm:pt>
    <dgm:pt modelId="{9944FD9B-B696-4FBF-9C4C-F8CABA96FEA3}" type="sibTrans" cxnId="{F2349875-88D7-4277-AFC0-D391C3AAD7BC}">
      <dgm:prSet/>
      <dgm:spPr/>
      <dgm:t>
        <a:bodyPr/>
        <a:lstStyle/>
        <a:p>
          <a:endParaRPr lang="es-ES"/>
        </a:p>
      </dgm:t>
    </dgm:pt>
    <dgm:pt modelId="{F2F4217C-A8E8-46BC-B346-C56F7B68AA92}">
      <dgm:prSet custT="1"/>
      <dgm:spPr/>
      <dgm:t>
        <a:bodyPr/>
        <a:lstStyle/>
        <a:p>
          <a:pPr>
            <a:buSzPts val="1000"/>
            <a:buFont typeface="Wingdings" panose="05000000000000000000" pitchFamily="2" charset="2"/>
            <a:buChar char=""/>
          </a:pPr>
          <a:r>
            <a:rPr lang="es-ES" sz="1600" b="1" dirty="0"/>
            <a:t>DENOMINACIÓN SOCIAL</a:t>
          </a:r>
        </a:p>
        <a:p>
          <a:pPr>
            <a:buSzPts val="1000"/>
            <a:buFont typeface="Wingdings" panose="05000000000000000000" pitchFamily="2" charset="2"/>
            <a:buChar char=""/>
          </a:pPr>
          <a:r>
            <a:rPr lang="es-ES" sz="1600" dirty="0"/>
            <a:t>Deberá figurar necesariamente la expresión "Sociedad Anónima" o su abreviatura "S.A."</a:t>
          </a:r>
        </a:p>
      </dgm:t>
    </dgm:pt>
    <dgm:pt modelId="{5D3ECB6B-566A-4DE7-9947-1BBED39AA9E7}" type="parTrans" cxnId="{2B876EDC-72E1-49F3-A77B-7C0FAA80D58C}">
      <dgm:prSet/>
      <dgm:spPr/>
      <dgm:t>
        <a:bodyPr/>
        <a:lstStyle/>
        <a:p>
          <a:endParaRPr lang="es-ES"/>
        </a:p>
      </dgm:t>
    </dgm:pt>
    <dgm:pt modelId="{0B44E0D5-7084-4C48-BBDA-277839A643BE}" type="sibTrans" cxnId="{2B876EDC-72E1-49F3-A77B-7C0FAA80D58C}">
      <dgm:prSet/>
      <dgm:spPr/>
      <dgm:t>
        <a:bodyPr/>
        <a:lstStyle/>
        <a:p>
          <a:endParaRPr lang="es-ES"/>
        </a:p>
      </dgm:t>
    </dgm:pt>
    <dgm:pt modelId="{1CB2651C-4468-4B02-9050-D1B1FF013489}">
      <dgm:prSet custT="1"/>
      <dgm:spPr/>
      <dgm:t>
        <a:bodyPr/>
        <a:lstStyle/>
        <a:p>
          <a:pPr>
            <a:buSzPts val="1000"/>
            <a:buFont typeface="Wingdings" panose="05000000000000000000" pitchFamily="2" charset="2"/>
            <a:buChar char=""/>
          </a:pPr>
          <a:r>
            <a:rPr lang="es-ES" sz="1600" b="1" dirty="0"/>
            <a:t>RESPONSABILIDAD</a:t>
          </a:r>
        </a:p>
        <a:p>
          <a:pPr>
            <a:buSzPts val="1000"/>
            <a:buFont typeface="Wingdings" panose="05000000000000000000" pitchFamily="2" charset="2"/>
            <a:buChar char=""/>
          </a:pPr>
          <a:r>
            <a:rPr lang="es-ES" sz="1600" dirty="0"/>
            <a:t>Limitada al capital aportado. </a:t>
          </a:r>
        </a:p>
      </dgm:t>
    </dgm:pt>
    <dgm:pt modelId="{451A06F3-BBDA-4183-AF74-88764DDFC56A}" type="parTrans" cxnId="{BC9A3C36-2C1B-4B80-844A-712B09A2E518}">
      <dgm:prSet/>
      <dgm:spPr/>
      <dgm:t>
        <a:bodyPr/>
        <a:lstStyle/>
        <a:p>
          <a:endParaRPr lang="es-ES"/>
        </a:p>
      </dgm:t>
    </dgm:pt>
    <dgm:pt modelId="{D14D78D4-08B4-4356-B4E3-D5614A237E62}" type="sibTrans" cxnId="{BC9A3C36-2C1B-4B80-844A-712B09A2E518}">
      <dgm:prSet/>
      <dgm:spPr/>
      <dgm:t>
        <a:bodyPr/>
        <a:lstStyle/>
        <a:p>
          <a:endParaRPr lang="es-ES"/>
        </a:p>
      </dgm:t>
    </dgm:pt>
    <dgm:pt modelId="{CA342744-EA9A-444D-86D7-5B4101ADFD7C}" type="pres">
      <dgm:prSet presAssocID="{E1E0E5F1-6345-4EAD-9F54-FBCEFFDC08CC}" presName="diagram" presStyleCnt="0">
        <dgm:presLayoutVars>
          <dgm:dir/>
          <dgm:resizeHandles val="exact"/>
        </dgm:presLayoutVars>
      </dgm:prSet>
      <dgm:spPr/>
    </dgm:pt>
    <dgm:pt modelId="{3DC23D5A-ADE8-4C8B-AE1C-CD7A3C5CD7B2}" type="pres">
      <dgm:prSet presAssocID="{9A2929D1-2985-407C-B4BA-15794EF183CD}" presName="node" presStyleLbl="node1" presStyleIdx="0" presStyleCnt="4">
        <dgm:presLayoutVars>
          <dgm:bulletEnabled val="1"/>
        </dgm:presLayoutVars>
      </dgm:prSet>
      <dgm:spPr/>
    </dgm:pt>
    <dgm:pt modelId="{D15DB45E-7FA6-4974-B20A-A5511553D676}" type="pres">
      <dgm:prSet presAssocID="{677B3A4E-7604-444E-91A3-6208CFE984CA}" presName="sibTrans" presStyleCnt="0"/>
      <dgm:spPr/>
    </dgm:pt>
    <dgm:pt modelId="{2AD4DFFA-963C-421A-A192-06195474A571}" type="pres">
      <dgm:prSet presAssocID="{B3824B73-F183-49B4-9BDA-04830837EB0D}" presName="node" presStyleLbl="node1" presStyleIdx="1" presStyleCnt="4" custScaleY="94368">
        <dgm:presLayoutVars>
          <dgm:bulletEnabled val="1"/>
        </dgm:presLayoutVars>
      </dgm:prSet>
      <dgm:spPr/>
    </dgm:pt>
    <dgm:pt modelId="{91D66D25-7872-492A-93B9-627945E5A045}" type="pres">
      <dgm:prSet presAssocID="{9944FD9B-B696-4FBF-9C4C-F8CABA96FEA3}" presName="sibTrans" presStyleCnt="0"/>
      <dgm:spPr/>
    </dgm:pt>
    <dgm:pt modelId="{9F055BD9-A19F-4496-A72E-FD2E70EFC7EB}" type="pres">
      <dgm:prSet presAssocID="{F2F4217C-A8E8-46BC-B346-C56F7B68AA92}" presName="node" presStyleLbl="node1" presStyleIdx="2" presStyleCnt="4">
        <dgm:presLayoutVars>
          <dgm:bulletEnabled val="1"/>
        </dgm:presLayoutVars>
      </dgm:prSet>
      <dgm:spPr/>
    </dgm:pt>
    <dgm:pt modelId="{00951B0C-B9D8-4C71-A4DB-1B9D118ADAA1}" type="pres">
      <dgm:prSet presAssocID="{0B44E0D5-7084-4C48-BBDA-277839A643BE}" presName="sibTrans" presStyleCnt="0"/>
      <dgm:spPr/>
    </dgm:pt>
    <dgm:pt modelId="{2777A743-CDCC-46E6-9587-821005D8E918}" type="pres">
      <dgm:prSet presAssocID="{1CB2651C-4468-4B02-9050-D1B1FF013489}" presName="node" presStyleLbl="node1" presStyleIdx="3" presStyleCnt="4">
        <dgm:presLayoutVars>
          <dgm:bulletEnabled val="1"/>
        </dgm:presLayoutVars>
      </dgm:prSet>
      <dgm:spPr/>
    </dgm:pt>
  </dgm:ptLst>
  <dgm:cxnLst>
    <dgm:cxn modelId="{BC9A3C36-2C1B-4B80-844A-712B09A2E518}" srcId="{E1E0E5F1-6345-4EAD-9F54-FBCEFFDC08CC}" destId="{1CB2651C-4468-4B02-9050-D1B1FF013489}" srcOrd="3" destOrd="0" parTransId="{451A06F3-BBDA-4183-AF74-88764DDFC56A}" sibTransId="{D14D78D4-08B4-4356-B4E3-D5614A237E62}"/>
    <dgm:cxn modelId="{8F44D036-15DE-4119-8AC3-2A1A472344A2}" type="presOf" srcId="{9A2929D1-2985-407C-B4BA-15794EF183CD}" destId="{3DC23D5A-ADE8-4C8B-AE1C-CD7A3C5CD7B2}" srcOrd="0" destOrd="0" presId="urn:microsoft.com/office/officeart/2005/8/layout/default"/>
    <dgm:cxn modelId="{A55CC162-E2D6-41E9-851F-DB7A412F0807}" type="presOf" srcId="{B3824B73-F183-49B4-9BDA-04830837EB0D}" destId="{2AD4DFFA-963C-421A-A192-06195474A571}" srcOrd="0" destOrd="0" presId="urn:microsoft.com/office/officeart/2005/8/layout/default"/>
    <dgm:cxn modelId="{F2349875-88D7-4277-AFC0-D391C3AAD7BC}" srcId="{E1E0E5F1-6345-4EAD-9F54-FBCEFFDC08CC}" destId="{B3824B73-F183-49B4-9BDA-04830837EB0D}" srcOrd="1" destOrd="0" parTransId="{6BC0FB87-40DB-4213-8C2E-074A0A486829}" sibTransId="{9944FD9B-B696-4FBF-9C4C-F8CABA96FEA3}"/>
    <dgm:cxn modelId="{FFE200AC-1949-4E20-B129-0053A76A838B}" type="presOf" srcId="{1CB2651C-4468-4B02-9050-D1B1FF013489}" destId="{2777A743-CDCC-46E6-9587-821005D8E918}" srcOrd="0" destOrd="0" presId="urn:microsoft.com/office/officeart/2005/8/layout/default"/>
    <dgm:cxn modelId="{4770E3B0-AB9A-4444-897E-48F1D52EDD06}" type="presOf" srcId="{E1E0E5F1-6345-4EAD-9F54-FBCEFFDC08CC}" destId="{CA342744-EA9A-444D-86D7-5B4101ADFD7C}" srcOrd="0" destOrd="0" presId="urn:microsoft.com/office/officeart/2005/8/layout/default"/>
    <dgm:cxn modelId="{37D907D4-BAF9-477E-9D62-EDC0A76A6E66}" srcId="{E1E0E5F1-6345-4EAD-9F54-FBCEFFDC08CC}" destId="{9A2929D1-2985-407C-B4BA-15794EF183CD}" srcOrd="0" destOrd="0" parTransId="{E48F933B-47A1-4F03-A07D-7FF86A1553A4}" sibTransId="{677B3A4E-7604-444E-91A3-6208CFE984CA}"/>
    <dgm:cxn modelId="{2B876EDC-72E1-49F3-A77B-7C0FAA80D58C}" srcId="{E1E0E5F1-6345-4EAD-9F54-FBCEFFDC08CC}" destId="{F2F4217C-A8E8-46BC-B346-C56F7B68AA92}" srcOrd="2" destOrd="0" parTransId="{5D3ECB6B-566A-4DE7-9947-1BBED39AA9E7}" sibTransId="{0B44E0D5-7084-4C48-BBDA-277839A643BE}"/>
    <dgm:cxn modelId="{FAB730F1-689C-406A-BBC2-6A925DE65506}" type="presOf" srcId="{F2F4217C-A8E8-46BC-B346-C56F7B68AA92}" destId="{9F055BD9-A19F-4496-A72E-FD2E70EFC7EB}" srcOrd="0" destOrd="0" presId="urn:microsoft.com/office/officeart/2005/8/layout/default"/>
    <dgm:cxn modelId="{D90CBD16-374D-431A-B5A3-D234089EEF24}" type="presParOf" srcId="{CA342744-EA9A-444D-86D7-5B4101ADFD7C}" destId="{3DC23D5A-ADE8-4C8B-AE1C-CD7A3C5CD7B2}" srcOrd="0" destOrd="0" presId="urn:microsoft.com/office/officeart/2005/8/layout/default"/>
    <dgm:cxn modelId="{B0F23B4C-4915-4A5A-8D1B-2454C366F5F7}" type="presParOf" srcId="{CA342744-EA9A-444D-86D7-5B4101ADFD7C}" destId="{D15DB45E-7FA6-4974-B20A-A5511553D676}" srcOrd="1" destOrd="0" presId="urn:microsoft.com/office/officeart/2005/8/layout/default"/>
    <dgm:cxn modelId="{84CB5815-CCEF-459C-BCEB-2BD766E6582B}" type="presParOf" srcId="{CA342744-EA9A-444D-86D7-5B4101ADFD7C}" destId="{2AD4DFFA-963C-421A-A192-06195474A571}" srcOrd="2" destOrd="0" presId="urn:microsoft.com/office/officeart/2005/8/layout/default"/>
    <dgm:cxn modelId="{C3344D09-BEBF-401B-ABAB-8B058B29A0E6}" type="presParOf" srcId="{CA342744-EA9A-444D-86D7-5B4101ADFD7C}" destId="{91D66D25-7872-492A-93B9-627945E5A045}" srcOrd="3" destOrd="0" presId="urn:microsoft.com/office/officeart/2005/8/layout/default"/>
    <dgm:cxn modelId="{5CAAF540-15A9-4905-8CE7-C537DA2813DC}" type="presParOf" srcId="{CA342744-EA9A-444D-86D7-5B4101ADFD7C}" destId="{9F055BD9-A19F-4496-A72E-FD2E70EFC7EB}" srcOrd="4" destOrd="0" presId="urn:microsoft.com/office/officeart/2005/8/layout/default"/>
    <dgm:cxn modelId="{0364D86A-7849-42D7-8C05-7D882C8C346A}" type="presParOf" srcId="{CA342744-EA9A-444D-86D7-5B4101ADFD7C}" destId="{00951B0C-B9D8-4C71-A4DB-1B9D118ADAA1}" srcOrd="5" destOrd="0" presId="urn:microsoft.com/office/officeart/2005/8/layout/default"/>
    <dgm:cxn modelId="{5882A0A4-C094-46E3-A2A2-281E7E9C16AF}" type="presParOf" srcId="{CA342744-EA9A-444D-86D7-5B4101ADFD7C}" destId="{2777A743-CDCC-46E6-9587-821005D8E91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4EABFC-5328-4BC3-8271-28ABD56AB20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s-ES"/>
        </a:p>
      </dgm:t>
    </dgm:pt>
    <dgm:pt modelId="{99E78F41-EE62-437E-84AF-DD5FE498812D}">
      <dgm:prSet phldrT="[Texto]"/>
      <dgm:spPr/>
      <dgm:t>
        <a:bodyPr/>
        <a:lstStyle/>
        <a:p>
          <a:r>
            <a:rPr lang="es-ES" dirty="0"/>
            <a:t>TASAS</a:t>
          </a:r>
        </a:p>
      </dgm:t>
    </dgm:pt>
    <dgm:pt modelId="{D9F61018-82D7-4BE5-A26B-DA946439014D}" type="parTrans" cxnId="{5B8217C0-154A-452D-A96A-C64FC1D25C2C}">
      <dgm:prSet/>
      <dgm:spPr/>
      <dgm:t>
        <a:bodyPr/>
        <a:lstStyle/>
        <a:p>
          <a:endParaRPr lang="es-ES"/>
        </a:p>
      </dgm:t>
    </dgm:pt>
    <dgm:pt modelId="{C4CBB5F9-4DD9-4E00-8307-4444E557D475}" type="sibTrans" cxnId="{5B8217C0-154A-452D-A96A-C64FC1D25C2C}">
      <dgm:prSet/>
      <dgm:spPr/>
      <dgm:t>
        <a:bodyPr/>
        <a:lstStyle/>
        <a:p>
          <a:endParaRPr lang="es-ES"/>
        </a:p>
      </dgm:t>
    </dgm:pt>
    <dgm:pt modelId="{2F114500-1B99-473B-B250-83931218485B}">
      <dgm:prSet phldrT="[Texto]"/>
      <dgm:spPr/>
      <dgm:t>
        <a:bodyPr/>
        <a:lstStyle/>
        <a:p>
          <a:r>
            <a:rPr lang="es-ES" b="0" i="0" dirty="0"/>
            <a:t>Son tributos que tenemos que satisfacer cuando llevamos a cabo un uso privado y nos aprovechamos de una manera especial de un bien del dominio público o cuando realizamos actividades en lugares o ubicaciones que pertenecen al Derecho Público.</a:t>
          </a:r>
          <a:endParaRPr lang="es-ES" dirty="0"/>
        </a:p>
      </dgm:t>
    </dgm:pt>
    <dgm:pt modelId="{E68A6929-0F70-49C6-8244-923DD2711629}" type="parTrans" cxnId="{B0416828-74CB-4395-903A-2CC942A4EBF9}">
      <dgm:prSet/>
      <dgm:spPr/>
      <dgm:t>
        <a:bodyPr/>
        <a:lstStyle/>
        <a:p>
          <a:endParaRPr lang="es-ES"/>
        </a:p>
      </dgm:t>
    </dgm:pt>
    <dgm:pt modelId="{CD4E5A93-04E1-455C-876C-5127E95E62D5}" type="sibTrans" cxnId="{B0416828-74CB-4395-903A-2CC942A4EBF9}">
      <dgm:prSet/>
      <dgm:spPr/>
      <dgm:t>
        <a:bodyPr/>
        <a:lstStyle/>
        <a:p>
          <a:endParaRPr lang="es-ES"/>
        </a:p>
      </dgm:t>
    </dgm:pt>
    <dgm:pt modelId="{32CCDE9E-4C8E-4C71-84B8-B8C2B72922FA}">
      <dgm:prSet phldrT="[Texto]"/>
      <dgm:spPr/>
      <dgm:t>
        <a:bodyPr/>
        <a:lstStyle/>
        <a:p>
          <a:r>
            <a:rPr lang="es-ES" dirty="0"/>
            <a:t>CONTRIBUCIONES ESPECIALES</a:t>
          </a:r>
        </a:p>
      </dgm:t>
    </dgm:pt>
    <dgm:pt modelId="{EF33090A-8745-4DFF-A595-32D2A16021A6}" type="parTrans" cxnId="{1976B9C7-3E5B-4578-A61C-698B42A9CAC7}">
      <dgm:prSet/>
      <dgm:spPr/>
      <dgm:t>
        <a:bodyPr/>
        <a:lstStyle/>
        <a:p>
          <a:endParaRPr lang="es-ES"/>
        </a:p>
      </dgm:t>
    </dgm:pt>
    <dgm:pt modelId="{64A2A1A4-4665-4808-BCA4-F53F93E8891A}" type="sibTrans" cxnId="{1976B9C7-3E5B-4578-A61C-698B42A9CAC7}">
      <dgm:prSet/>
      <dgm:spPr/>
      <dgm:t>
        <a:bodyPr/>
        <a:lstStyle/>
        <a:p>
          <a:endParaRPr lang="es-ES"/>
        </a:p>
      </dgm:t>
    </dgm:pt>
    <dgm:pt modelId="{D7F887E9-99A8-4994-A47A-13B833253CCB}">
      <dgm:prSet phldrT="[Texto]"/>
      <dgm:spPr/>
      <dgm:t>
        <a:bodyPr/>
        <a:lstStyle/>
        <a:p>
          <a:r>
            <a:rPr lang="es-ES" b="0" i="0" dirty="0"/>
            <a:t>Son aquellos tributos que realizamos por haber realizado obras públicas o del establecimiento de servicios públicos con la intención de conseguir un beneficio o un aumento del valor de nuestros bienes.</a:t>
          </a:r>
          <a:endParaRPr lang="es-ES" dirty="0"/>
        </a:p>
      </dgm:t>
    </dgm:pt>
    <dgm:pt modelId="{D5F94085-1F7A-4597-A17F-6F9599ECE9A9}" type="parTrans" cxnId="{2DDBB805-6B7C-4D25-8BEF-215F876EDD7D}">
      <dgm:prSet/>
      <dgm:spPr/>
      <dgm:t>
        <a:bodyPr/>
        <a:lstStyle/>
        <a:p>
          <a:endParaRPr lang="es-ES"/>
        </a:p>
      </dgm:t>
    </dgm:pt>
    <dgm:pt modelId="{596D00FD-D271-423D-AC80-1A7AC6526346}" type="sibTrans" cxnId="{2DDBB805-6B7C-4D25-8BEF-215F876EDD7D}">
      <dgm:prSet/>
      <dgm:spPr/>
      <dgm:t>
        <a:bodyPr/>
        <a:lstStyle/>
        <a:p>
          <a:endParaRPr lang="es-ES"/>
        </a:p>
      </dgm:t>
    </dgm:pt>
    <dgm:pt modelId="{D002D230-4AEE-49CD-A208-4BA27BB25773}">
      <dgm:prSet/>
      <dgm:spPr/>
      <dgm:t>
        <a:bodyPr/>
        <a:lstStyle/>
        <a:p>
          <a:r>
            <a:rPr lang="es-ES" dirty="0"/>
            <a:t>IMPUESTOS</a:t>
          </a:r>
        </a:p>
      </dgm:t>
    </dgm:pt>
    <dgm:pt modelId="{04ACCC38-E899-4210-A9E9-4CEE6926319C}" type="parTrans" cxnId="{6E6EE369-9D49-4CCB-B2D0-EDFE83D7E7B3}">
      <dgm:prSet/>
      <dgm:spPr/>
      <dgm:t>
        <a:bodyPr/>
        <a:lstStyle/>
        <a:p>
          <a:endParaRPr lang="es-ES"/>
        </a:p>
      </dgm:t>
    </dgm:pt>
    <dgm:pt modelId="{91F093B1-59EE-492C-8B65-9E5BC18396C7}" type="sibTrans" cxnId="{6E6EE369-9D49-4CCB-B2D0-EDFE83D7E7B3}">
      <dgm:prSet/>
      <dgm:spPr/>
      <dgm:t>
        <a:bodyPr/>
        <a:lstStyle/>
        <a:p>
          <a:endParaRPr lang="es-ES"/>
        </a:p>
      </dgm:t>
    </dgm:pt>
    <dgm:pt modelId="{4E8DFA91-777C-484E-B3D5-22CE6E65EC64}">
      <dgm:prSet/>
      <dgm:spPr/>
      <dgm:t>
        <a:bodyPr/>
        <a:lstStyle/>
        <a:p>
          <a:r>
            <a:rPr lang="es-ES" b="0" i="0" dirty="0"/>
            <a:t>Son aquellos tributos que nuestra empresa debe reconocer por tener un negocio, poseer un patrimonio, hacer circular bienes y por tener adquisición o gasto de la renta y que son exigidos por la Administración sin percibir contraprestación alguna.</a:t>
          </a:r>
          <a:endParaRPr lang="es-ES" dirty="0"/>
        </a:p>
      </dgm:t>
    </dgm:pt>
    <dgm:pt modelId="{AD7FC9AF-5105-4615-91A6-090642F9D764}" type="parTrans" cxnId="{2E91F5BD-32A4-46B8-BAC6-4B8D6F68F246}">
      <dgm:prSet/>
      <dgm:spPr/>
      <dgm:t>
        <a:bodyPr/>
        <a:lstStyle/>
        <a:p>
          <a:endParaRPr lang="es-ES"/>
        </a:p>
      </dgm:t>
    </dgm:pt>
    <dgm:pt modelId="{A774EF5D-4603-4D5D-92E8-13396197A658}" type="sibTrans" cxnId="{2E91F5BD-32A4-46B8-BAC6-4B8D6F68F246}">
      <dgm:prSet/>
      <dgm:spPr/>
      <dgm:t>
        <a:bodyPr/>
        <a:lstStyle/>
        <a:p>
          <a:endParaRPr lang="es-ES"/>
        </a:p>
      </dgm:t>
    </dgm:pt>
    <dgm:pt modelId="{03F78F3D-D0DB-45FE-839B-B1DB581C362F}" type="pres">
      <dgm:prSet presAssocID="{474EABFC-5328-4BC3-8271-28ABD56AB204}" presName="linear" presStyleCnt="0">
        <dgm:presLayoutVars>
          <dgm:dir/>
          <dgm:animLvl val="lvl"/>
          <dgm:resizeHandles val="exact"/>
        </dgm:presLayoutVars>
      </dgm:prSet>
      <dgm:spPr/>
    </dgm:pt>
    <dgm:pt modelId="{98103736-2519-4D02-B2F8-D8D5FE06AEDA}" type="pres">
      <dgm:prSet presAssocID="{99E78F41-EE62-437E-84AF-DD5FE498812D}" presName="parentLin" presStyleCnt="0"/>
      <dgm:spPr/>
    </dgm:pt>
    <dgm:pt modelId="{DF667EC8-9EBA-4CA6-9DEA-765A92641FB6}" type="pres">
      <dgm:prSet presAssocID="{99E78F41-EE62-437E-84AF-DD5FE498812D}" presName="parentLeftMargin" presStyleLbl="node1" presStyleIdx="0" presStyleCnt="3"/>
      <dgm:spPr/>
    </dgm:pt>
    <dgm:pt modelId="{D613FFDF-09D8-4612-8D0E-F9B8BB5FF2C7}" type="pres">
      <dgm:prSet presAssocID="{99E78F41-EE62-437E-84AF-DD5FE498812D}" presName="parentText" presStyleLbl="node1" presStyleIdx="0" presStyleCnt="3">
        <dgm:presLayoutVars>
          <dgm:chMax val="0"/>
          <dgm:bulletEnabled val="1"/>
        </dgm:presLayoutVars>
      </dgm:prSet>
      <dgm:spPr/>
    </dgm:pt>
    <dgm:pt modelId="{7F00EB4C-3DE0-41C7-86DD-A0EAAC7D003E}" type="pres">
      <dgm:prSet presAssocID="{99E78F41-EE62-437E-84AF-DD5FE498812D}" presName="negativeSpace" presStyleCnt="0"/>
      <dgm:spPr/>
    </dgm:pt>
    <dgm:pt modelId="{3AC5BDB9-A7CB-4664-9139-5F690BFA1486}" type="pres">
      <dgm:prSet presAssocID="{99E78F41-EE62-437E-84AF-DD5FE498812D}" presName="childText" presStyleLbl="conFgAcc1" presStyleIdx="0" presStyleCnt="3">
        <dgm:presLayoutVars>
          <dgm:bulletEnabled val="1"/>
        </dgm:presLayoutVars>
      </dgm:prSet>
      <dgm:spPr/>
    </dgm:pt>
    <dgm:pt modelId="{C0014E99-243F-4EA6-BE1A-C1088F2B15C6}" type="pres">
      <dgm:prSet presAssocID="{C4CBB5F9-4DD9-4E00-8307-4444E557D475}" presName="spaceBetweenRectangles" presStyleCnt="0"/>
      <dgm:spPr/>
    </dgm:pt>
    <dgm:pt modelId="{23CEFCBC-A7DB-4725-AE9E-7B734187A8B0}" type="pres">
      <dgm:prSet presAssocID="{32CCDE9E-4C8E-4C71-84B8-B8C2B72922FA}" presName="parentLin" presStyleCnt="0"/>
      <dgm:spPr/>
    </dgm:pt>
    <dgm:pt modelId="{EF718A9E-10B5-4E89-94A7-8E1B53E7F651}" type="pres">
      <dgm:prSet presAssocID="{32CCDE9E-4C8E-4C71-84B8-B8C2B72922FA}" presName="parentLeftMargin" presStyleLbl="node1" presStyleIdx="0" presStyleCnt="3"/>
      <dgm:spPr/>
    </dgm:pt>
    <dgm:pt modelId="{25508753-1754-45AF-8875-726EB96848B4}" type="pres">
      <dgm:prSet presAssocID="{32CCDE9E-4C8E-4C71-84B8-B8C2B72922FA}" presName="parentText" presStyleLbl="node1" presStyleIdx="1" presStyleCnt="3">
        <dgm:presLayoutVars>
          <dgm:chMax val="0"/>
          <dgm:bulletEnabled val="1"/>
        </dgm:presLayoutVars>
      </dgm:prSet>
      <dgm:spPr/>
    </dgm:pt>
    <dgm:pt modelId="{5D0DFCBF-231A-4A65-BD79-74A8EB847740}" type="pres">
      <dgm:prSet presAssocID="{32CCDE9E-4C8E-4C71-84B8-B8C2B72922FA}" presName="negativeSpace" presStyleCnt="0"/>
      <dgm:spPr/>
    </dgm:pt>
    <dgm:pt modelId="{D10FBE78-5619-4B04-BDBF-747F833E6399}" type="pres">
      <dgm:prSet presAssocID="{32CCDE9E-4C8E-4C71-84B8-B8C2B72922FA}" presName="childText" presStyleLbl="conFgAcc1" presStyleIdx="1" presStyleCnt="3">
        <dgm:presLayoutVars>
          <dgm:bulletEnabled val="1"/>
        </dgm:presLayoutVars>
      </dgm:prSet>
      <dgm:spPr/>
    </dgm:pt>
    <dgm:pt modelId="{238FB85A-0BBC-4B49-9D5C-02F2B4844DA1}" type="pres">
      <dgm:prSet presAssocID="{64A2A1A4-4665-4808-BCA4-F53F93E8891A}" presName="spaceBetweenRectangles" presStyleCnt="0"/>
      <dgm:spPr/>
    </dgm:pt>
    <dgm:pt modelId="{6436C76C-8B03-4F57-989C-CE0A6D7231EF}" type="pres">
      <dgm:prSet presAssocID="{D002D230-4AEE-49CD-A208-4BA27BB25773}" presName="parentLin" presStyleCnt="0"/>
      <dgm:spPr/>
    </dgm:pt>
    <dgm:pt modelId="{78AB842E-26B1-45D2-890E-07565ACCBD03}" type="pres">
      <dgm:prSet presAssocID="{D002D230-4AEE-49CD-A208-4BA27BB25773}" presName="parentLeftMargin" presStyleLbl="node1" presStyleIdx="1" presStyleCnt="3"/>
      <dgm:spPr/>
    </dgm:pt>
    <dgm:pt modelId="{C228633E-9FEA-476B-BB99-C4569075157B}" type="pres">
      <dgm:prSet presAssocID="{D002D230-4AEE-49CD-A208-4BA27BB25773}" presName="parentText" presStyleLbl="node1" presStyleIdx="2" presStyleCnt="3">
        <dgm:presLayoutVars>
          <dgm:chMax val="0"/>
          <dgm:bulletEnabled val="1"/>
        </dgm:presLayoutVars>
      </dgm:prSet>
      <dgm:spPr/>
    </dgm:pt>
    <dgm:pt modelId="{91BEF431-A6FB-4B54-95C9-F7B61C9BE2F9}" type="pres">
      <dgm:prSet presAssocID="{D002D230-4AEE-49CD-A208-4BA27BB25773}" presName="negativeSpace" presStyleCnt="0"/>
      <dgm:spPr/>
    </dgm:pt>
    <dgm:pt modelId="{C0E2FF15-9E9E-460E-9521-B7DE7E5D4D7A}" type="pres">
      <dgm:prSet presAssocID="{D002D230-4AEE-49CD-A208-4BA27BB25773}" presName="childText" presStyleLbl="conFgAcc1" presStyleIdx="2" presStyleCnt="3">
        <dgm:presLayoutVars>
          <dgm:bulletEnabled val="1"/>
        </dgm:presLayoutVars>
      </dgm:prSet>
      <dgm:spPr/>
    </dgm:pt>
  </dgm:ptLst>
  <dgm:cxnLst>
    <dgm:cxn modelId="{AF446501-27FC-4FF6-A6A9-06B048BF2F44}" type="presOf" srcId="{D7F887E9-99A8-4994-A47A-13B833253CCB}" destId="{D10FBE78-5619-4B04-BDBF-747F833E6399}" srcOrd="0" destOrd="0" presId="urn:microsoft.com/office/officeart/2005/8/layout/list1"/>
    <dgm:cxn modelId="{2DDBB805-6B7C-4D25-8BEF-215F876EDD7D}" srcId="{32CCDE9E-4C8E-4C71-84B8-B8C2B72922FA}" destId="{D7F887E9-99A8-4994-A47A-13B833253CCB}" srcOrd="0" destOrd="0" parTransId="{D5F94085-1F7A-4597-A17F-6F9599ECE9A9}" sibTransId="{596D00FD-D271-423D-AC80-1A7AC6526346}"/>
    <dgm:cxn modelId="{EAF4F021-EE35-4D78-9D5B-007A11ACBF02}" type="presOf" srcId="{474EABFC-5328-4BC3-8271-28ABD56AB204}" destId="{03F78F3D-D0DB-45FE-839B-B1DB581C362F}" srcOrd="0" destOrd="0" presId="urn:microsoft.com/office/officeart/2005/8/layout/list1"/>
    <dgm:cxn modelId="{B0416828-74CB-4395-903A-2CC942A4EBF9}" srcId="{99E78F41-EE62-437E-84AF-DD5FE498812D}" destId="{2F114500-1B99-473B-B250-83931218485B}" srcOrd="0" destOrd="0" parTransId="{E68A6929-0F70-49C6-8244-923DD2711629}" sibTransId="{CD4E5A93-04E1-455C-876C-5127E95E62D5}"/>
    <dgm:cxn modelId="{E1409A5D-A1C7-458C-8197-B2050F07F1C5}" type="presOf" srcId="{32CCDE9E-4C8E-4C71-84B8-B8C2B72922FA}" destId="{EF718A9E-10B5-4E89-94A7-8E1B53E7F651}" srcOrd="0" destOrd="0" presId="urn:microsoft.com/office/officeart/2005/8/layout/list1"/>
    <dgm:cxn modelId="{8BF8A445-F46E-48E6-B405-0CC59361C0AF}" type="presOf" srcId="{32CCDE9E-4C8E-4C71-84B8-B8C2B72922FA}" destId="{25508753-1754-45AF-8875-726EB96848B4}" srcOrd="1" destOrd="0" presId="urn:microsoft.com/office/officeart/2005/8/layout/list1"/>
    <dgm:cxn modelId="{6E6EE369-9D49-4CCB-B2D0-EDFE83D7E7B3}" srcId="{474EABFC-5328-4BC3-8271-28ABD56AB204}" destId="{D002D230-4AEE-49CD-A208-4BA27BB25773}" srcOrd="2" destOrd="0" parTransId="{04ACCC38-E899-4210-A9E9-4CEE6926319C}" sibTransId="{91F093B1-59EE-492C-8B65-9E5BC18396C7}"/>
    <dgm:cxn modelId="{8D6D136C-8EB6-4656-85B9-DBF3BDEDB011}" type="presOf" srcId="{99E78F41-EE62-437E-84AF-DD5FE498812D}" destId="{D613FFDF-09D8-4612-8D0E-F9B8BB5FF2C7}" srcOrd="1" destOrd="0" presId="urn:microsoft.com/office/officeart/2005/8/layout/list1"/>
    <dgm:cxn modelId="{59B1876E-1BCA-4692-B0C4-38DCB97547DD}" type="presOf" srcId="{D002D230-4AEE-49CD-A208-4BA27BB25773}" destId="{78AB842E-26B1-45D2-890E-07565ACCBD03}" srcOrd="0" destOrd="0" presId="urn:microsoft.com/office/officeart/2005/8/layout/list1"/>
    <dgm:cxn modelId="{31E51072-304E-4BB0-BD73-EB7A86CCF263}" type="presOf" srcId="{99E78F41-EE62-437E-84AF-DD5FE498812D}" destId="{DF667EC8-9EBA-4CA6-9DEA-765A92641FB6}" srcOrd="0" destOrd="0" presId="urn:microsoft.com/office/officeart/2005/8/layout/list1"/>
    <dgm:cxn modelId="{FC705884-57E9-4A35-9593-10971979AE09}" type="presOf" srcId="{D002D230-4AEE-49CD-A208-4BA27BB25773}" destId="{C228633E-9FEA-476B-BB99-C4569075157B}" srcOrd="1" destOrd="0" presId="urn:microsoft.com/office/officeart/2005/8/layout/list1"/>
    <dgm:cxn modelId="{2E91F5BD-32A4-46B8-BAC6-4B8D6F68F246}" srcId="{D002D230-4AEE-49CD-A208-4BA27BB25773}" destId="{4E8DFA91-777C-484E-B3D5-22CE6E65EC64}" srcOrd="0" destOrd="0" parTransId="{AD7FC9AF-5105-4615-91A6-090642F9D764}" sibTransId="{A774EF5D-4603-4D5D-92E8-13396197A658}"/>
    <dgm:cxn modelId="{5B8217C0-154A-452D-A96A-C64FC1D25C2C}" srcId="{474EABFC-5328-4BC3-8271-28ABD56AB204}" destId="{99E78F41-EE62-437E-84AF-DD5FE498812D}" srcOrd="0" destOrd="0" parTransId="{D9F61018-82D7-4BE5-A26B-DA946439014D}" sibTransId="{C4CBB5F9-4DD9-4E00-8307-4444E557D475}"/>
    <dgm:cxn modelId="{1976B9C7-3E5B-4578-A61C-698B42A9CAC7}" srcId="{474EABFC-5328-4BC3-8271-28ABD56AB204}" destId="{32CCDE9E-4C8E-4C71-84B8-B8C2B72922FA}" srcOrd="1" destOrd="0" parTransId="{EF33090A-8745-4DFF-A595-32D2A16021A6}" sibTransId="{64A2A1A4-4665-4808-BCA4-F53F93E8891A}"/>
    <dgm:cxn modelId="{280DC3C9-1FA1-4734-B42A-34AE53E99E09}" type="presOf" srcId="{4E8DFA91-777C-484E-B3D5-22CE6E65EC64}" destId="{C0E2FF15-9E9E-460E-9521-B7DE7E5D4D7A}" srcOrd="0" destOrd="0" presId="urn:microsoft.com/office/officeart/2005/8/layout/list1"/>
    <dgm:cxn modelId="{3392D9FE-1EB1-4D90-ADC2-CD60C4227609}" type="presOf" srcId="{2F114500-1B99-473B-B250-83931218485B}" destId="{3AC5BDB9-A7CB-4664-9139-5F690BFA1486}" srcOrd="0" destOrd="0" presId="urn:microsoft.com/office/officeart/2005/8/layout/list1"/>
    <dgm:cxn modelId="{B8528392-46ED-4873-A444-7EC5D3F64EFF}" type="presParOf" srcId="{03F78F3D-D0DB-45FE-839B-B1DB581C362F}" destId="{98103736-2519-4D02-B2F8-D8D5FE06AEDA}" srcOrd="0" destOrd="0" presId="urn:microsoft.com/office/officeart/2005/8/layout/list1"/>
    <dgm:cxn modelId="{9074F6D4-97F6-4FBA-B7D8-58ACA5E366DB}" type="presParOf" srcId="{98103736-2519-4D02-B2F8-D8D5FE06AEDA}" destId="{DF667EC8-9EBA-4CA6-9DEA-765A92641FB6}" srcOrd="0" destOrd="0" presId="urn:microsoft.com/office/officeart/2005/8/layout/list1"/>
    <dgm:cxn modelId="{82F464AA-8CBE-4A3A-BD88-E2B7C1A7EDAF}" type="presParOf" srcId="{98103736-2519-4D02-B2F8-D8D5FE06AEDA}" destId="{D613FFDF-09D8-4612-8D0E-F9B8BB5FF2C7}" srcOrd="1" destOrd="0" presId="urn:microsoft.com/office/officeart/2005/8/layout/list1"/>
    <dgm:cxn modelId="{D436B2F2-33C9-40F9-8B4E-7CD6DCDEB2F7}" type="presParOf" srcId="{03F78F3D-D0DB-45FE-839B-B1DB581C362F}" destId="{7F00EB4C-3DE0-41C7-86DD-A0EAAC7D003E}" srcOrd="1" destOrd="0" presId="urn:microsoft.com/office/officeart/2005/8/layout/list1"/>
    <dgm:cxn modelId="{AF78B6DB-366B-4638-AFEE-6DDCA7182473}" type="presParOf" srcId="{03F78F3D-D0DB-45FE-839B-B1DB581C362F}" destId="{3AC5BDB9-A7CB-4664-9139-5F690BFA1486}" srcOrd="2" destOrd="0" presId="urn:microsoft.com/office/officeart/2005/8/layout/list1"/>
    <dgm:cxn modelId="{D8224BB6-F3AB-4A8E-88BD-CB55C9404987}" type="presParOf" srcId="{03F78F3D-D0DB-45FE-839B-B1DB581C362F}" destId="{C0014E99-243F-4EA6-BE1A-C1088F2B15C6}" srcOrd="3" destOrd="0" presId="urn:microsoft.com/office/officeart/2005/8/layout/list1"/>
    <dgm:cxn modelId="{73823066-64A1-4F92-9A71-4F7CC882016B}" type="presParOf" srcId="{03F78F3D-D0DB-45FE-839B-B1DB581C362F}" destId="{23CEFCBC-A7DB-4725-AE9E-7B734187A8B0}" srcOrd="4" destOrd="0" presId="urn:microsoft.com/office/officeart/2005/8/layout/list1"/>
    <dgm:cxn modelId="{F8CB4DE7-7DEE-40EA-BC97-B452B1497FAD}" type="presParOf" srcId="{23CEFCBC-A7DB-4725-AE9E-7B734187A8B0}" destId="{EF718A9E-10B5-4E89-94A7-8E1B53E7F651}" srcOrd="0" destOrd="0" presId="urn:microsoft.com/office/officeart/2005/8/layout/list1"/>
    <dgm:cxn modelId="{AD5E3E35-1797-45A2-BEF1-A632BC36818D}" type="presParOf" srcId="{23CEFCBC-A7DB-4725-AE9E-7B734187A8B0}" destId="{25508753-1754-45AF-8875-726EB96848B4}" srcOrd="1" destOrd="0" presId="urn:microsoft.com/office/officeart/2005/8/layout/list1"/>
    <dgm:cxn modelId="{1F60BD0F-8DCB-495D-9090-F4CE423CFAF6}" type="presParOf" srcId="{03F78F3D-D0DB-45FE-839B-B1DB581C362F}" destId="{5D0DFCBF-231A-4A65-BD79-74A8EB847740}" srcOrd="5" destOrd="0" presId="urn:microsoft.com/office/officeart/2005/8/layout/list1"/>
    <dgm:cxn modelId="{89F42198-6E64-4DAC-94E3-0CEF9E990A7C}" type="presParOf" srcId="{03F78F3D-D0DB-45FE-839B-B1DB581C362F}" destId="{D10FBE78-5619-4B04-BDBF-747F833E6399}" srcOrd="6" destOrd="0" presId="urn:microsoft.com/office/officeart/2005/8/layout/list1"/>
    <dgm:cxn modelId="{7724E58A-6455-48AB-A49F-508CA7B7ABA7}" type="presParOf" srcId="{03F78F3D-D0DB-45FE-839B-B1DB581C362F}" destId="{238FB85A-0BBC-4B49-9D5C-02F2B4844DA1}" srcOrd="7" destOrd="0" presId="urn:microsoft.com/office/officeart/2005/8/layout/list1"/>
    <dgm:cxn modelId="{73E9408E-0AE3-47C8-97F9-0C8FFE065B64}" type="presParOf" srcId="{03F78F3D-D0DB-45FE-839B-B1DB581C362F}" destId="{6436C76C-8B03-4F57-989C-CE0A6D7231EF}" srcOrd="8" destOrd="0" presId="urn:microsoft.com/office/officeart/2005/8/layout/list1"/>
    <dgm:cxn modelId="{2BF24A59-93F6-4F2B-BDF5-5FAAFA7E0B09}" type="presParOf" srcId="{6436C76C-8B03-4F57-989C-CE0A6D7231EF}" destId="{78AB842E-26B1-45D2-890E-07565ACCBD03}" srcOrd="0" destOrd="0" presId="urn:microsoft.com/office/officeart/2005/8/layout/list1"/>
    <dgm:cxn modelId="{B5D07DF9-D793-4E6A-90DE-8C3EF65B0CE8}" type="presParOf" srcId="{6436C76C-8B03-4F57-989C-CE0A6D7231EF}" destId="{C228633E-9FEA-476B-BB99-C4569075157B}" srcOrd="1" destOrd="0" presId="urn:microsoft.com/office/officeart/2005/8/layout/list1"/>
    <dgm:cxn modelId="{C8ABA22F-582E-4E06-A4F5-784949E0D5FC}" type="presParOf" srcId="{03F78F3D-D0DB-45FE-839B-B1DB581C362F}" destId="{91BEF431-A6FB-4B54-95C9-F7B61C9BE2F9}" srcOrd="9" destOrd="0" presId="urn:microsoft.com/office/officeart/2005/8/layout/list1"/>
    <dgm:cxn modelId="{16FE3733-08D0-453F-AF70-D5F0E50A7503}" type="presParOf" srcId="{03F78F3D-D0DB-45FE-839B-B1DB581C362F}" destId="{C0E2FF15-9E9E-460E-9521-B7DE7E5D4D7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61B12-948C-4FF6-9AA3-89A5B7BFE5AC}">
      <dsp:nvSpPr>
        <dsp:cNvPr id="0" name=""/>
        <dsp:cNvSpPr/>
      </dsp:nvSpPr>
      <dsp:spPr>
        <a:xfrm>
          <a:off x="45" y="152947"/>
          <a:ext cx="4371969" cy="130899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b="1" u="sng" kern="1200">
              <a:latin typeface="+mn-lt"/>
            </a:rPr>
            <a:t>SOCIEDADES MERCANTILES</a:t>
          </a:r>
        </a:p>
      </dsp:txBody>
      <dsp:txXfrm>
        <a:off x="45" y="152947"/>
        <a:ext cx="4371969" cy="1308992"/>
      </dsp:txXfrm>
    </dsp:sp>
    <dsp:sp modelId="{FD610AC7-F4B7-42EB-9AF6-C12A577C8B66}">
      <dsp:nvSpPr>
        <dsp:cNvPr id="0" name=""/>
        <dsp:cNvSpPr/>
      </dsp:nvSpPr>
      <dsp:spPr>
        <a:xfrm>
          <a:off x="45" y="1461939"/>
          <a:ext cx="4371969" cy="277931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Colectiva</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Comanditaria Simple</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Sociedades de Capital:</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de Responsabilidad Limitada</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Anónima</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Comanditaria por acciones</a:t>
          </a:r>
        </a:p>
      </dsp:txBody>
      <dsp:txXfrm>
        <a:off x="45" y="1461939"/>
        <a:ext cx="4371969" cy="2779312"/>
      </dsp:txXfrm>
    </dsp:sp>
    <dsp:sp modelId="{A59A5527-E0F9-46FB-9D82-F796C7D679BF}">
      <dsp:nvSpPr>
        <dsp:cNvPr id="0" name=""/>
        <dsp:cNvSpPr/>
      </dsp:nvSpPr>
      <dsp:spPr>
        <a:xfrm>
          <a:off x="4984091" y="152947"/>
          <a:ext cx="4371969" cy="1308992"/>
        </a:xfrm>
        <a:prstGeom prst="rect">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b="1" u="sng" kern="1200">
              <a:latin typeface="+mn-lt"/>
            </a:rPr>
            <a:t>SOCIEDADES MERCANTILES ESPECIALES (SUJETAS A OBLIGACIONES Y DERECHOS QUE NO EXISTEN PARA EL RESTO DE LAS SOCIEDADES)</a:t>
          </a:r>
          <a:endParaRPr lang="es-ES" sz="2000" kern="1200">
            <a:latin typeface="+mn-lt"/>
          </a:endParaRPr>
        </a:p>
      </dsp:txBody>
      <dsp:txXfrm>
        <a:off x="4984091" y="152947"/>
        <a:ext cx="4371969" cy="1308992"/>
      </dsp:txXfrm>
    </dsp:sp>
    <dsp:sp modelId="{5A989228-D86A-46D6-9C56-FE844F592F9F}">
      <dsp:nvSpPr>
        <dsp:cNvPr id="0" name=""/>
        <dsp:cNvSpPr/>
      </dsp:nvSpPr>
      <dsp:spPr>
        <a:xfrm>
          <a:off x="4984091" y="1461939"/>
          <a:ext cx="4371969" cy="2779312"/>
        </a:xfrm>
        <a:prstGeom prst="rect">
          <a:avLst/>
        </a:prstGeom>
        <a:solidFill>
          <a:schemeClr val="accent2">
            <a:tint val="40000"/>
            <a:alpha val="90000"/>
            <a:hueOff val="6276057"/>
            <a:satOff val="9776"/>
            <a:lumOff val="560"/>
            <a:alphaOff val="0"/>
          </a:schemeClr>
        </a:solidFill>
        <a:ln w="12700" cap="flat" cmpd="sng" algn="ctr">
          <a:solidFill>
            <a:schemeClr val="accent2">
              <a:tint val="40000"/>
              <a:alpha val="90000"/>
              <a:hueOff val="6276057"/>
              <a:satOff val="9776"/>
              <a:lumOff val="5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Laboral (Limitada y Anónima)</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Cooperativa</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Sociedades Profesionales</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Agraria de Transformación</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Sociedad de Garantía Recíproca</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Entidad de Capital-Riesgo</a:t>
          </a:r>
        </a:p>
        <a:p>
          <a:pPr marL="228600" lvl="1" indent="-228600" algn="l" defTabSz="889000">
            <a:lnSpc>
              <a:spcPct val="90000"/>
            </a:lnSpc>
            <a:spcBef>
              <a:spcPct val="0"/>
            </a:spcBef>
            <a:spcAft>
              <a:spcPct val="15000"/>
            </a:spcAft>
            <a:buSzPts val="1000"/>
            <a:buFont typeface="Wingdings" panose="05000000000000000000" pitchFamily="2" charset="2"/>
            <a:buChar char=""/>
          </a:pPr>
          <a:r>
            <a:rPr lang="es-ES" sz="2000" kern="1200">
              <a:latin typeface="+mn-lt"/>
            </a:rPr>
            <a:t>Agrupación de Interés Económico</a:t>
          </a:r>
        </a:p>
      </dsp:txBody>
      <dsp:txXfrm>
        <a:off x="4984091" y="1461939"/>
        <a:ext cx="4371969" cy="2779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9369D-B06A-4862-938D-56380920C801}">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t>NÚMERO DE SOCIOS</a:t>
          </a:r>
        </a:p>
        <a:p>
          <a:pPr marL="0" lvl="0" indent="0" algn="ctr" defTabSz="711200">
            <a:lnSpc>
              <a:spcPct val="90000"/>
            </a:lnSpc>
            <a:spcBef>
              <a:spcPct val="0"/>
            </a:spcBef>
            <a:spcAft>
              <a:spcPct val="35000"/>
            </a:spcAft>
            <a:buNone/>
          </a:pPr>
          <a:r>
            <a:rPr lang="es-ES" sz="1600" kern="1200" dirty="0"/>
            <a:t>Mínimo 1.</a:t>
          </a:r>
          <a:endParaRPr lang="en-US" sz="1200" kern="1200" dirty="0"/>
        </a:p>
      </dsp:txBody>
      <dsp:txXfrm>
        <a:off x="0" y="39687"/>
        <a:ext cx="3286125" cy="1971675"/>
      </dsp:txXfrm>
    </dsp:sp>
    <dsp:sp modelId="{112F7CD8-779F-4DDF-B343-79F03E900C76}">
      <dsp:nvSpPr>
        <dsp:cNvPr id="0" name=""/>
        <dsp:cNvSpPr/>
      </dsp:nvSpPr>
      <dsp:spPr>
        <a:xfrm>
          <a:off x="3614737" y="39687"/>
          <a:ext cx="3286125" cy="1971675"/>
        </a:xfrm>
        <a:prstGeom prst="rect">
          <a:avLst/>
        </a:prstGeom>
        <a:solidFill>
          <a:schemeClr val="accent2">
            <a:hueOff val="1273292"/>
            <a:satOff val="2160"/>
            <a:lumOff val="-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APORTACIONES SOCIALES</a:t>
          </a:r>
        </a:p>
        <a:p>
          <a:pPr marL="0" lvl="0" indent="0" algn="l" defTabSz="533400">
            <a:lnSpc>
              <a:spcPct val="90000"/>
            </a:lnSpc>
            <a:spcBef>
              <a:spcPct val="0"/>
            </a:spcBef>
            <a:spcAft>
              <a:spcPct val="35000"/>
            </a:spcAft>
            <a:buNone/>
          </a:pPr>
          <a:r>
            <a:rPr lang="es-ES" sz="1200" u="sng" kern="1200" dirty="0"/>
            <a:t>APORTACIONES DINERARIAS:</a:t>
          </a:r>
          <a:r>
            <a:rPr lang="es-ES" sz="1200" kern="1200" dirty="0"/>
            <a:t> Deben establecerse en moneda nacional. Si es en moneda extranjera se determinará su equivalencia en euros con arreglo a la Ley. </a:t>
          </a:r>
        </a:p>
        <a:p>
          <a:pPr marL="0" lvl="0" indent="0" algn="l" defTabSz="533400">
            <a:lnSpc>
              <a:spcPct val="90000"/>
            </a:lnSpc>
            <a:spcBef>
              <a:spcPct val="0"/>
            </a:spcBef>
            <a:spcAft>
              <a:spcPct val="35000"/>
            </a:spcAft>
            <a:buNone/>
          </a:pPr>
          <a:r>
            <a:rPr lang="es-ES" sz="1200" u="sng" kern="1200" dirty="0"/>
            <a:t>APORTACIONES NO DINERARIAS:</a:t>
          </a:r>
          <a:r>
            <a:rPr lang="es-ES" sz="1200" kern="1200" dirty="0"/>
            <a:t> Deben describirse en la escritura de constitución o en la de aumento de capital, así como su valoración en euros y la numeración de las participaciones asignadas en pago.</a:t>
          </a:r>
          <a:endParaRPr lang="es-ES" sz="1200" b="1" kern="1200" dirty="0"/>
        </a:p>
      </dsp:txBody>
      <dsp:txXfrm>
        <a:off x="3614737" y="39687"/>
        <a:ext cx="3286125" cy="1971675"/>
      </dsp:txXfrm>
    </dsp:sp>
    <dsp:sp modelId="{7DE8273D-F453-44AA-959F-EB25EF8A2637}">
      <dsp:nvSpPr>
        <dsp:cNvPr id="0" name=""/>
        <dsp:cNvSpPr/>
      </dsp:nvSpPr>
      <dsp:spPr>
        <a:xfrm>
          <a:off x="7229475" y="39687"/>
          <a:ext cx="3286125" cy="1971675"/>
        </a:xfrm>
        <a:prstGeom prst="rect">
          <a:avLst/>
        </a:prstGeom>
        <a:solidFill>
          <a:schemeClr val="accent2">
            <a:hueOff val="2546585"/>
            <a:satOff val="4320"/>
            <a:lumOff val="-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t>RESPONSABILIDAD</a:t>
          </a:r>
        </a:p>
        <a:p>
          <a:pPr marL="0" lvl="0" indent="0" algn="ctr" defTabSz="711200">
            <a:lnSpc>
              <a:spcPct val="90000"/>
            </a:lnSpc>
            <a:spcBef>
              <a:spcPct val="0"/>
            </a:spcBef>
            <a:spcAft>
              <a:spcPct val="35000"/>
            </a:spcAft>
            <a:buNone/>
          </a:pPr>
          <a:r>
            <a:rPr lang="es-ES" sz="1600" kern="1200" dirty="0"/>
            <a:t>Limitada al capital aportado. </a:t>
          </a:r>
          <a:endParaRPr lang="en-US" sz="1200" kern="1200" dirty="0"/>
        </a:p>
      </dsp:txBody>
      <dsp:txXfrm>
        <a:off x="7229475" y="39687"/>
        <a:ext cx="3286125" cy="1971675"/>
      </dsp:txXfrm>
    </dsp:sp>
    <dsp:sp modelId="{8FAD72FA-5974-431E-AD05-C98E7CC655BC}">
      <dsp:nvSpPr>
        <dsp:cNvPr id="0" name=""/>
        <dsp:cNvSpPr/>
      </dsp:nvSpPr>
      <dsp:spPr>
        <a:xfrm>
          <a:off x="0" y="2339975"/>
          <a:ext cx="3286125" cy="1971675"/>
        </a:xfrm>
        <a:prstGeom prst="rect">
          <a:avLst/>
        </a:prstGeom>
        <a:solidFill>
          <a:schemeClr val="accent2">
            <a:hueOff val="3819877"/>
            <a:satOff val="6480"/>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t>FISCALIDAD</a:t>
          </a:r>
        </a:p>
        <a:p>
          <a:pPr marL="0" lvl="0" indent="0" algn="ctr" defTabSz="711200">
            <a:lnSpc>
              <a:spcPct val="90000"/>
            </a:lnSpc>
            <a:spcBef>
              <a:spcPct val="0"/>
            </a:spcBef>
            <a:spcAft>
              <a:spcPct val="35000"/>
            </a:spcAft>
            <a:buNone/>
          </a:pPr>
          <a:r>
            <a:rPr lang="es-ES" sz="1600" kern="1200" dirty="0"/>
            <a:t> Impuesto sobre Sociedades.</a:t>
          </a:r>
          <a:endParaRPr lang="en-US" sz="1200" kern="1200" dirty="0"/>
        </a:p>
      </dsp:txBody>
      <dsp:txXfrm>
        <a:off x="0" y="2339975"/>
        <a:ext cx="3286125" cy="1971675"/>
      </dsp:txXfrm>
    </dsp:sp>
    <dsp:sp modelId="{F61ED1FA-1E79-46E7-BA69-34DE32308058}">
      <dsp:nvSpPr>
        <dsp:cNvPr id="0" name=""/>
        <dsp:cNvSpPr/>
      </dsp:nvSpPr>
      <dsp:spPr>
        <a:xfrm>
          <a:off x="3614737" y="2339975"/>
          <a:ext cx="3286125" cy="1971675"/>
        </a:xfrm>
        <a:prstGeom prst="rect">
          <a:avLst/>
        </a:prstGeom>
        <a:solidFill>
          <a:schemeClr val="accent2">
            <a:hueOff val="5093169"/>
            <a:satOff val="8640"/>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Dos formas de </a:t>
          </a:r>
          <a:r>
            <a:rPr lang="es-ES" sz="1600" b="1" kern="1200" dirty="0"/>
            <a:t>CONSTITUCIÓN</a:t>
          </a:r>
        </a:p>
        <a:p>
          <a:pPr marL="0" lvl="0" indent="0" algn="ctr" defTabSz="711200">
            <a:lnSpc>
              <a:spcPct val="90000"/>
            </a:lnSpc>
            <a:spcBef>
              <a:spcPct val="0"/>
            </a:spcBef>
            <a:spcAft>
              <a:spcPct val="35000"/>
            </a:spcAft>
            <a:buNone/>
          </a:pPr>
          <a:r>
            <a:rPr lang="es-ES" sz="1600" kern="1200" dirty="0"/>
            <a:t> telemática y presencial.</a:t>
          </a:r>
          <a:endParaRPr lang="en-US" sz="1600" kern="1200" dirty="0"/>
        </a:p>
      </dsp:txBody>
      <dsp:txXfrm>
        <a:off x="3614737" y="2339975"/>
        <a:ext cx="3286125" cy="1971675"/>
      </dsp:txXfrm>
    </dsp:sp>
    <dsp:sp modelId="{0FCB80CC-EB40-49FC-95F5-A73C65D71698}">
      <dsp:nvSpPr>
        <dsp:cNvPr id="0" name=""/>
        <dsp:cNvSpPr/>
      </dsp:nvSpPr>
      <dsp:spPr>
        <a:xfrm>
          <a:off x="7229475" y="2339975"/>
          <a:ext cx="3286125" cy="1971675"/>
        </a:xfrm>
        <a:prstGeom prst="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t>DENOMINACIÓN SOCIAL</a:t>
          </a:r>
        </a:p>
        <a:p>
          <a:pPr marL="0" lvl="0" indent="0" algn="ctr" defTabSz="711200">
            <a:lnSpc>
              <a:spcPct val="90000"/>
            </a:lnSpc>
            <a:spcBef>
              <a:spcPct val="0"/>
            </a:spcBef>
            <a:spcAft>
              <a:spcPct val="35000"/>
            </a:spcAft>
            <a:buNone/>
          </a:pPr>
          <a:r>
            <a:rPr lang="es-ES" sz="1600" kern="1200" dirty="0"/>
            <a:t> Libre, debiendo figurar necesariamente la indicación 'Sociedad de Responsabilidad Limitada', 'Sociedad Limitada' o sus abreviaturas 'S.R.L.' o 'S.L.'</a:t>
          </a:r>
          <a:endParaRPr lang="en-US" sz="1600" kern="1200" dirty="0"/>
        </a:p>
      </dsp:txBody>
      <dsp:txXfrm>
        <a:off x="7229475"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39ADA-5080-4FD8-B1C9-C6512E32E1BE}">
      <dsp:nvSpPr>
        <dsp:cNvPr id="0" name=""/>
        <dsp:cNvSpPr/>
      </dsp:nvSpPr>
      <dsp:spPr>
        <a:xfrm>
          <a:off x="39" y="177273"/>
          <a:ext cx="3798093"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kern="1200" dirty="0"/>
            <a:t>VENTAJAS DE LA SL</a:t>
          </a:r>
        </a:p>
      </dsp:txBody>
      <dsp:txXfrm>
        <a:off x="39" y="177273"/>
        <a:ext cx="3798093" cy="518400"/>
      </dsp:txXfrm>
    </dsp:sp>
    <dsp:sp modelId="{3D6951FB-310E-4847-82D1-903DDC98446B}">
      <dsp:nvSpPr>
        <dsp:cNvPr id="0" name=""/>
        <dsp:cNvSpPr/>
      </dsp:nvSpPr>
      <dsp:spPr>
        <a:xfrm>
          <a:off x="39" y="695673"/>
          <a:ext cx="37980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s-ES" sz="1800" kern="1200" dirty="0"/>
            <a:t>Modalidad apropiada para la pequeña y mediana empresa, con socios perfectamente identificados e implicados en el proyecto con ánimo de permanencia. </a:t>
          </a:r>
        </a:p>
        <a:p>
          <a:pPr marL="171450" lvl="1" indent="-171450" algn="l" defTabSz="800100">
            <a:lnSpc>
              <a:spcPct val="90000"/>
            </a:lnSpc>
            <a:spcBef>
              <a:spcPct val="0"/>
            </a:spcBef>
            <a:spcAft>
              <a:spcPct val="15000"/>
            </a:spcAft>
            <a:buFont typeface="Wingdings" panose="05000000000000000000" pitchFamily="2" charset="2"/>
            <a:buChar char=""/>
          </a:pPr>
          <a:r>
            <a:rPr lang="es-ES" sz="1800" kern="1200"/>
            <a:t>La responsabilidad de los socios por las deudas sociales está limitada a las aportaciones a capital.</a:t>
          </a:r>
        </a:p>
        <a:p>
          <a:pPr marL="171450" lvl="1" indent="-171450" algn="l" defTabSz="800100">
            <a:lnSpc>
              <a:spcPct val="90000"/>
            </a:lnSpc>
            <a:spcBef>
              <a:spcPct val="0"/>
            </a:spcBef>
            <a:spcAft>
              <a:spcPct val="15000"/>
            </a:spcAft>
            <a:buFont typeface="Wingdings" panose="05000000000000000000" pitchFamily="2" charset="2"/>
            <a:buChar char=""/>
          </a:pPr>
          <a:r>
            <a:rPr lang="es-ES" sz="1800" kern="1200"/>
            <a:t>Libertad de la denominación social.</a:t>
          </a:r>
        </a:p>
        <a:p>
          <a:pPr marL="171450" lvl="1" indent="-171450" algn="l" defTabSz="800100">
            <a:lnSpc>
              <a:spcPct val="90000"/>
            </a:lnSpc>
            <a:spcBef>
              <a:spcPct val="0"/>
            </a:spcBef>
            <a:spcAft>
              <a:spcPct val="15000"/>
            </a:spcAft>
            <a:buFont typeface="Wingdings" panose="05000000000000000000" pitchFamily="2" charset="2"/>
            <a:buChar char=""/>
          </a:pPr>
          <a:r>
            <a:rPr lang="es-ES" sz="1800" kern="1200"/>
            <a:t>Gran libertad de pactos y acuerdos entre los socios.</a:t>
          </a:r>
        </a:p>
        <a:p>
          <a:pPr marL="171450" lvl="1" indent="-171450" algn="l" defTabSz="800100">
            <a:lnSpc>
              <a:spcPct val="90000"/>
            </a:lnSpc>
            <a:spcBef>
              <a:spcPct val="0"/>
            </a:spcBef>
            <a:spcAft>
              <a:spcPct val="15000"/>
            </a:spcAft>
            <a:buFont typeface="Wingdings" panose="05000000000000000000" pitchFamily="2" charset="2"/>
            <a:buChar char=""/>
          </a:pPr>
          <a:r>
            <a:rPr lang="es-ES" sz="1800" kern="1200"/>
            <a:t>Capital social mínimo muy reducido y no existencia de capital máximo.</a:t>
          </a:r>
        </a:p>
        <a:p>
          <a:pPr marL="171450" lvl="1" indent="-171450" algn="l" defTabSz="800100">
            <a:lnSpc>
              <a:spcPct val="90000"/>
            </a:lnSpc>
            <a:spcBef>
              <a:spcPct val="0"/>
            </a:spcBef>
            <a:spcAft>
              <a:spcPct val="15000"/>
            </a:spcAft>
            <a:buFont typeface="Wingdings" panose="05000000000000000000" pitchFamily="2" charset="2"/>
            <a:buChar char=""/>
          </a:pPr>
          <a:r>
            <a:rPr lang="es-ES" sz="1800" kern="1200"/>
            <a:t>Sin límite máximo de socios.</a:t>
          </a:r>
        </a:p>
        <a:p>
          <a:pPr marL="171450" lvl="1" indent="-171450" algn="l" defTabSz="800100">
            <a:lnSpc>
              <a:spcPct val="90000"/>
            </a:lnSpc>
            <a:spcBef>
              <a:spcPct val="0"/>
            </a:spcBef>
            <a:spcAft>
              <a:spcPct val="15000"/>
            </a:spcAft>
            <a:buChar char="•"/>
          </a:pPr>
          <a:r>
            <a:rPr lang="es-ES" sz="1800" kern="1200"/>
            <a:t>Fiscalidad interesante a partir de determinado volumen de beneficio.</a:t>
          </a:r>
        </a:p>
      </dsp:txBody>
      <dsp:txXfrm>
        <a:off x="39" y="695673"/>
        <a:ext cx="3798093" cy="4545719"/>
      </dsp:txXfrm>
    </dsp:sp>
    <dsp:sp modelId="{D19B6564-B654-457D-A582-5BFF9D1F7BB6}">
      <dsp:nvSpPr>
        <dsp:cNvPr id="0" name=""/>
        <dsp:cNvSpPr/>
      </dsp:nvSpPr>
      <dsp:spPr>
        <a:xfrm>
          <a:off x="4329866" y="177273"/>
          <a:ext cx="3798093"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kern="1200" dirty="0"/>
            <a:t>INCONVENIENTES DE LA SL</a:t>
          </a:r>
        </a:p>
      </dsp:txBody>
      <dsp:txXfrm>
        <a:off x="4329866" y="177273"/>
        <a:ext cx="3798093" cy="518400"/>
      </dsp:txXfrm>
    </dsp:sp>
    <dsp:sp modelId="{0664EB28-F99E-4BF4-9960-CEBC1F717B52}">
      <dsp:nvSpPr>
        <dsp:cNvPr id="0" name=""/>
        <dsp:cNvSpPr/>
      </dsp:nvSpPr>
      <dsp:spPr>
        <a:xfrm>
          <a:off x="4329866" y="695673"/>
          <a:ext cx="37980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Symbol" panose="05050102010706020507" pitchFamily="18" charset="2"/>
            <a:buChar char=""/>
          </a:pPr>
          <a:r>
            <a:rPr lang="es-ES" sz="1800" kern="1200" dirty="0"/>
            <a:t>Necesidad de escritura pública para la transmisión de participaciones.</a:t>
          </a:r>
        </a:p>
        <a:p>
          <a:pPr marL="171450" lvl="1" indent="-171450" algn="l" defTabSz="800100">
            <a:lnSpc>
              <a:spcPct val="90000"/>
            </a:lnSpc>
            <a:spcBef>
              <a:spcPct val="0"/>
            </a:spcBef>
            <a:spcAft>
              <a:spcPct val="15000"/>
            </a:spcAft>
            <a:buFont typeface="Symbol" panose="05050102010706020507" pitchFamily="18" charset="2"/>
            <a:buChar char=""/>
          </a:pPr>
          <a:r>
            <a:rPr lang="es-ES" sz="1800" kern="1200"/>
            <a:t>En cuanto a la gestión, mayores gastos que el empresario individual o las comunidades de bienes o sociedades civiles.</a:t>
          </a:r>
        </a:p>
        <a:p>
          <a:pPr marL="171450" lvl="1" indent="-171450" algn="l" defTabSz="800100">
            <a:lnSpc>
              <a:spcPct val="90000"/>
            </a:lnSpc>
            <a:spcBef>
              <a:spcPct val="0"/>
            </a:spcBef>
            <a:spcAft>
              <a:spcPct val="15000"/>
            </a:spcAft>
            <a:buFont typeface="Symbol" panose="05050102010706020507" pitchFamily="18" charset="2"/>
            <a:buChar char=""/>
          </a:pPr>
          <a:r>
            <a:rPr lang="es-ES" sz="1800" kern="1200"/>
            <a:t>Los socios siempre son identificables.</a:t>
          </a:r>
        </a:p>
        <a:p>
          <a:pPr marL="171450" lvl="1" indent="-171450" algn="l" defTabSz="800100">
            <a:lnSpc>
              <a:spcPct val="90000"/>
            </a:lnSpc>
            <a:spcBef>
              <a:spcPct val="0"/>
            </a:spcBef>
            <a:spcAft>
              <a:spcPct val="15000"/>
            </a:spcAft>
            <a:buFont typeface="Symbol" panose="05050102010706020507" pitchFamily="18" charset="2"/>
            <a:buChar char=""/>
          </a:pPr>
          <a:r>
            <a:rPr lang="es-ES" sz="1800" kern="1200"/>
            <a:t>No puede cotizar en Bolsa.</a:t>
          </a:r>
        </a:p>
      </dsp:txBody>
      <dsp:txXfrm>
        <a:off x="4329866" y="695673"/>
        <a:ext cx="3798093" cy="4545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23D5A-ADE8-4C8B-AE1C-CD7A3C5CD7B2}">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SzPts val="1000"/>
            <a:buFont typeface="Wingdings" panose="05000000000000000000" pitchFamily="2" charset="2"/>
            <a:buNone/>
          </a:pPr>
          <a:r>
            <a:rPr lang="es-ES" sz="1600" b="1" kern="1200" dirty="0"/>
            <a:t>NÚMERO DE SOCIOS</a:t>
          </a:r>
        </a:p>
        <a:p>
          <a:pPr marL="0" lvl="0" indent="0" algn="ctr" defTabSz="711200">
            <a:lnSpc>
              <a:spcPct val="90000"/>
            </a:lnSpc>
            <a:spcBef>
              <a:spcPct val="0"/>
            </a:spcBef>
            <a:spcAft>
              <a:spcPct val="35000"/>
            </a:spcAft>
            <a:buSzPts val="1000"/>
            <a:buFont typeface="Wingdings" panose="05000000000000000000" pitchFamily="2" charset="2"/>
            <a:buNone/>
          </a:pPr>
          <a:r>
            <a:rPr lang="es-ES" sz="1600" kern="1200" dirty="0"/>
            <a:t> Mínimo 1.</a:t>
          </a:r>
        </a:p>
      </dsp:txBody>
      <dsp:txXfrm>
        <a:off x="1748064" y="2975"/>
        <a:ext cx="3342605" cy="2005563"/>
      </dsp:txXfrm>
    </dsp:sp>
    <dsp:sp modelId="{2AD4DFFA-963C-421A-A192-06195474A571}">
      <dsp:nvSpPr>
        <dsp:cNvPr id="0" name=""/>
        <dsp:cNvSpPr/>
      </dsp:nvSpPr>
      <dsp:spPr>
        <a:xfrm>
          <a:off x="5424930" y="59452"/>
          <a:ext cx="3342605" cy="1892609"/>
        </a:xfrm>
        <a:prstGeom prst="rect">
          <a:avLst/>
        </a:prstGeom>
        <a:solidFill>
          <a:schemeClr val="accent2">
            <a:hueOff val="2122154"/>
            <a:satOff val="3600"/>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SzPts val="1000"/>
            <a:buFont typeface="Wingdings" panose="05000000000000000000" pitchFamily="2" charset="2"/>
            <a:buNone/>
          </a:pPr>
          <a:r>
            <a:rPr lang="es-ES" sz="1600" b="1" kern="1200" dirty="0"/>
            <a:t>FISCALIDAD</a:t>
          </a:r>
        </a:p>
        <a:p>
          <a:pPr marL="0" lvl="0" indent="0" algn="ctr" defTabSz="711200">
            <a:lnSpc>
              <a:spcPct val="90000"/>
            </a:lnSpc>
            <a:spcBef>
              <a:spcPct val="0"/>
            </a:spcBef>
            <a:spcAft>
              <a:spcPct val="35000"/>
            </a:spcAft>
            <a:buSzPts val="1000"/>
            <a:buFont typeface="Wingdings" panose="05000000000000000000" pitchFamily="2" charset="2"/>
            <a:buNone/>
          </a:pPr>
          <a:r>
            <a:rPr lang="es-ES" sz="1600" kern="1200" dirty="0"/>
            <a:t> Impuesto sobre Sociedades.</a:t>
          </a:r>
        </a:p>
      </dsp:txBody>
      <dsp:txXfrm>
        <a:off x="5424930" y="59452"/>
        <a:ext cx="3342605" cy="1892609"/>
      </dsp:txXfrm>
    </dsp:sp>
    <dsp:sp modelId="{9F055BD9-A19F-4496-A72E-FD2E70EFC7EB}">
      <dsp:nvSpPr>
        <dsp:cNvPr id="0" name=""/>
        <dsp:cNvSpPr/>
      </dsp:nvSpPr>
      <dsp:spPr>
        <a:xfrm>
          <a:off x="1748064" y="2342799"/>
          <a:ext cx="3342605" cy="2005563"/>
        </a:xfrm>
        <a:prstGeom prst="rect">
          <a:avLst/>
        </a:prstGeom>
        <a:solidFill>
          <a:schemeClr val="accent2">
            <a:hueOff val="4244308"/>
            <a:satOff val="7200"/>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SzPts val="1000"/>
            <a:buFont typeface="Wingdings" panose="05000000000000000000" pitchFamily="2" charset="2"/>
            <a:buNone/>
          </a:pPr>
          <a:r>
            <a:rPr lang="es-ES" sz="1600" b="1" kern="1200" dirty="0"/>
            <a:t>DENOMINACIÓN SOCIAL</a:t>
          </a:r>
        </a:p>
        <a:p>
          <a:pPr marL="0" lvl="0" indent="0" algn="ctr" defTabSz="711200">
            <a:lnSpc>
              <a:spcPct val="90000"/>
            </a:lnSpc>
            <a:spcBef>
              <a:spcPct val="0"/>
            </a:spcBef>
            <a:spcAft>
              <a:spcPct val="35000"/>
            </a:spcAft>
            <a:buSzPts val="1000"/>
            <a:buFont typeface="Wingdings" panose="05000000000000000000" pitchFamily="2" charset="2"/>
            <a:buNone/>
          </a:pPr>
          <a:r>
            <a:rPr lang="es-ES" sz="1600" kern="1200" dirty="0"/>
            <a:t>Deberá figurar necesariamente la expresión "Sociedad Anónima" o su abreviatura "S.A."</a:t>
          </a:r>
        </a:p>
      </dsp:txBody>
      <dsp:txXfrm>
        <a:off x="1748064" y="2342799"/>
        <a:ext cx="3342605" cy="2005563"/>
      </dsp:txXfrm>
    </dsp:sp>
    <dsp:sp modelId="{2777A743-CDCC-46E6-9587-821005D8E918}">
      <dsp:nvSpPr>
        <dsp:cNvPr id="0" name=""/>
        <dsp:cNvSpPr/>
      </dsp:nvSpPr>
      <dsp:spPr>
        <a:xfrm>
          <a:off x="5424930" y="2342799"/>
          <a:ext cx="3342605" cy="2005563"/>
        </a:xfrm>
        <a:prstGeom prst="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SzPts val="1000"/>
            <a:buFont typeface="Wingdings" panose="05000000000000000000" pitchFamily="2" charset="2"/>
            <a:buNone/>
          </a:pPr>
          <a:r>
            <a:rPr lang="es-ES" sz="1600" b="1" kern="1200" dirty="0"/>
            <a:t>RESPONSABILIDAD</a:t>
          </a:r>
        </a:p>
        <a:p>
          <a:pPr marL="0" lvl="0" indent="0" algn="ctr" defTabSz="711200">
            <a:lnSpc>
              <a:spcPct val="90000"/>
            </a:lnSpc>
            <a:spcBef>
              <a:spcPct val="0"/>
            </a:spcBef>
            <a:spcAft>
              <a:spcPct val="35000"/>
            </a:spcAft>
            <a:buSzPts val="1000"/>
            <a:buFont typeface="Wingdings" panose="05000000000000000000" pitchFamily="2" charset="2"/>
            <a:buNone/>
          </a:pPr>
          <a:r>
            <a:rPr lang="es-ES" sz="1600" kern="1200" dirty="0"/>
            <a:t>Limitada al capital aportado. </a:t>
          </a:r>
        </a:p>
      </dsp:txBody>
      <dsp:txXfrm>
        <a:off x="5424930" y="2342799"/>
        <a:ext cx="3342605" cy="2005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5BDB9-A7CB-4664-9139-5F690BFA1486}">
      <dsp:nvSpPr>
        <dsp:cNvPr id="0" name=""/>
        <dsp:cNvSpPr/>
      </dsp:nvSpPr>
      <dsp:spPr>
        <a:xfrm>
          <a:off x="0" y="383589"/>
          <a:ext cx="10515600" cy="113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t>Son tributos que tenemos que satisfacer cuando llevamos a cabo un uso privado y nos aprovechamos de una manera especial de un bien del dominio público o cuando realizamos actividades en lugares o ubicaciones que pertenecen al Derecho Público.</a:t>
          </a:r>
          <a:endParaRPr lang="es-ES" sz="1600" kern="1200" dirty="0"/>
        </a:p>
      </dsp:txBody>
      <dsp:txXfrm>
        <a:off x="0" y="383589"/>
        <a:ext cx="10515600" cy="1134000"/>
      </dsp:txXfrm>
    </dsp:sp>
    <dsp:sp modelId="{D613FFDF-09D8-4612-8D0E-F9B8BB5FF2C7}">
      <dsp:nvSpPr>
        <dsp:cNvPr id="0" name=""/>
        <dsp:cNvSpPr/>
      </dsp:nvSpPr>
      <dsp:spPr>
        <a:xfrm>
          <a:off x="525780" y="147429"/>
          <a:ext cx="7360920"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s-ES" sz="1600" kern="1200" dirty="0"/>
            <a:t>TASAS</a:t>
          </a:r>
        </a:p>
      </dsp:txBody>
      <dsp:txXfrm>
        <a:off x="548837" y="170486"/>
        <a:ext cx="7314806" cy="426206"/>
      </dsp:txXfrm>
    </dsp:sp>
    <dsp:sp modelId="{D10FBE78-5619-4B04-BDBF-747F833E6399}">
      <dsp:nvSpPr>
        <dsp:cNvPr id="0" name=""/>
        <dsp:cNvSpPr/>
      </dsp:nvSpPr>
      <dsp:spPr>
        <a:xfrm>
          <a:off x="0" y="1840149"/>
          <a:ext cx="10515600" cy="907200"/>
        </a:xfrm>
        <a:prstGeom prst="rect">
          <a:avLst/>
        </a:prstGeom>
        <a:solidFill>
          <a:schemeClr val="lt1">
            <a:alpha val="90000"/>
            <a:hueOff val="0"/>
            <a:satOff val="0"/>
            <a:lumOff val="0"/>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t>Son aquellos tributos que realizamos por haber realizado obras públicas o del establecimiento de servicios públicos con la intención de conseguir un beneficio o un aumento del valor de nuestros bienes.</a:t>
          </a:r>
          <a:endParaRPr lang="es-ES" sz="1600" kern="1200" dirty="0"/>
        </a:p>
      </dsp:txBody>
      <dsp:txXfrm>
        <a:off x="0" y="1840149"/>
        <a:ext cx="10515600" cy="907200"/>
      </dsp:txXfrm>
    </dsp:sp>
    <dsp:sp modelId="{25508753-1754-45AF-8875-726EB96848B4}">
      <dsp:nvSpPr>
        <dsp:cNvPr id="0" name=""/>
        <dsp:cNvSpPr/>
      </dsp:nvSpPr>
      <dsp:spPr>
        <a:xfrm>
          <a:off x="525780" y="1603989"/>
          <a:ext cx="7360920" cy="472320"/>
        </a:xfrm>
        <a:prstGeom prst="roundRect">
          <a:avLst/>
        </a:prstGeom>
        <a:solidFill>
          <a:schemeClr val="accent2">
            <a:hueOff val="3183231"/>
            <a:satOff val="54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s-ES" sz="1600" kern="1200" dirty="0"/>
            <a:t>CONTRIBUCIONES ESPECIALES</a:t>
          </a:r>
        </a:p>
      </dsp:txBody>
      <dsp:txXfrm>
        <a:off x="548837" y="1627046"/>
        <a:ext cx="7314806" cy="426206"/>
      </dsp:txXfrm>
    </dsp:sp>
    <dsp:sp modelId="{C0E2FF15-9E9E-460E-9521-B7DE7E5D4D7A}">
      <dsp:nvSpPr>
        <dsp:cNvPr id="0" name=""/>
        <dsp:cNvSpPr/>
      </dsp:nvSpPr>
      <dsp:spPr>
        <a:xfrm>
          <a:off x="0" y="3069909"/>
          <a:ext cx="10515600" cy="1134000"/>
        </a:xfrm>
        <a:prstGeom prst="rect">
          <a:avLst/>
        </a:prstGeom>
        <a:solidFill>
          <a:schemeClr val="lt1">
            <a:alpha val="90000"/>
            <a:hueOff val="0"/>
            <a:satOff val="0"/>
            <a:lumOff val="0"/>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t>Son aquellos tributos que nuestra empresa debe reconocer por tener un negocio, poseer un patrimonio, hacer circular bienes y por tener adquisición o gasto de la renta y que son exigidos por la Administración sin percibir contraprestación alguna.</a:t>
          </a:r>
          <a:endParaRPr lang="es-ES" sz="1600" kern="1200" dirty="0"/>
        </a:p>
      </dsp:txBody>
      <dsp:txXfrm>
        <a:off x="0" y="3069909"/>
        <a:ext cx="10515600" cy="1134000"/>
      </dsp:txXfrm>
    </dsp:sp>
    <dsp:sp modelId="{C228633E-9FEA-476B-BB99-C4569075157B}">
      <dsp:nvSpPr>
        <dsp:cNvPr id="0" name=""/>
        <dsp:cNvSpPr/>
      </dsp:nvSpPr>
      <dsp:spPr>
        <a:xfrm>
          <a:off x="525780" y="2833749"/>
          <a:ext cx="7360920" cy="472320"/>
        </a:xfrm>
        <a:prstGeom prst="round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s-ES" sz="1600" kern="1200" dirty="0"/>
            <a:t>IMPUESTOS</a:t>
          </a:r>
        </a:p>
      </dsp:txBody>
      <dsp:txXfrm>
        <a:off x="548837" y="2856806"/>
        <a:ext cx="731480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6E3E3C5-E47A-4D68-8096-7F56D7EA2DD0}" type="datetimeFigureOut">
              <a:rPr lang="es-ES" smtClean="0"/>
              <a:t>24/11/2022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22103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6E3E3C5-E47A-4D68-8096-7F56D7EA2DD0}" type="datetimeFigureOut">
              <a:rPr lang="es-ES" smtClean="0"/>
              <a:t>24/11/2022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2804701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6E3E3C5-E47A-4D68-8096-7F56D7EA2DD0}" type="datetimeFigureOut">
              <a:rPr lang="es-ES" smtClean="0"/>
              <a:t>24/11/2022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162591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6E3E3C5-E47A-4D68-8096-7F56D7EA2DD0}" type="datetimeFigureOut">
              <a:rPr lang="es-ES" smtClean="0"/>
              <a:t>24/11/2022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280209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6E3E3C5-E47A-4D68-8096-7F56D7EA2DD0}" type="datetimeFigureOut">
              <a:rPr lang="es-ES" smtClean="0"/>
              <a:t>24/11/2022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3760814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6E3E3C5-E47A-4D68-8096-7F56D7EA2DD0}" type="datetimeFigureOut">
              <a:rPr lang="es-ES" smtClean="0"/>
              <a:t>24/11/2022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227506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6E3E3C5-E47A-4D68-8096-7F56D7EA2DD0}" type="datetimeFigureOut">
              <a:rPr lang="es-ES" smtClean="0"/>
              <a:t>24/11/2022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387327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6E3E3C5-E47A-4D68-8096-7F56D7EA2DD0}" type="datetimeFigureOut">
              <a:rPr lang="es-ES" smtClean="0"/>
              <a:t>24/11/2022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3342363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3E3C5-E47A-4D68-8096-7F56D7EA2DD0}" type="datetimeFigureOut">
              <a:rPr lang="es-ES" smtClean="0"/>
              <a:t>24/11/2022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358681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E3E3C5-E47A-4D68-8096-7F56D7EA2DD0}" type="datetimeFigureOut">
              <a:rPr lang="es-ES" smtClean="0"/>
              <a:t>24/11/2022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358745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E3E3C5-E47A-4D68-8096-7F56D7EA2DD0}" type="datetimeFigureOut">
              <a:rPr lang="es-ES" smtClean="0"/>
              <a:t>24/11/2022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3412489-6508-4BF7-B54F-67B9DF69BC77}" type="slidenum">
              <a:rPr lang="es-ES" smtClean="0"/>
              <a:t>‹Nº›</a:t>
            </a:fld>
            <a:endParaRPr lang="es-ES"/>
          </a:p>
        </p:txBody>
      </p:sp>
    </p:spTree>
    <p:extLst>
      <p:ext uri="{BB962C8B-B14F-4D97-AF65-F5344CB8AC3E}">
        <p14:creationId xmlns:p14="http://schemas.microsoft.com/office/powerpoint/2010/main" val="3506686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3E3C5-E47A-4D68-8096-7F56D7EA2DD0}" type="datetimeFigureOut">
              <a:rPr lang="es-ES" smtClean="0"/>
              <a:t>24/11/2022</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412489-6508-4BF7-B54F-67B9DF69BC77}" type="slidenum">
              <a:rPr lang="es-ES" smtClean="0"/>
              <a:t>‹Nº›</a:t>
            </a:fld>
            <a:endParaRPr lang="es-ES"/>
          </a:p>
        </p:txBody>
      </p:sp>
    </p:spTree>
    <p:extLst>
      <p:ext uri="{BB962C8B-B14F-4D97-AF65-F5344CB8AC3E}">
        <p14:creationId xmlns:p14="http://schemas.microsoft.com/office/powerpoint/2010/main" val="23446225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1" name="Freeform: Shape 1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2" name="Freeform: Shape 1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ACBF3751-3AA6-85D9-0E8E-436AADA13AAC}"/>
              </a:ext>
            </a:extLst>
          </p:cNvPr>
          <p:cNvSpPr>
            <a:spLocks noGrp="1"/>
          </p:cNvSpPr>
          <p:nvPr>
            <p:ph type="ctrTitle"/>
          </p:nvPr>
        </p:nvSpPr>
        <p:spPr>
          <a:xfrm>
            <a:off x="457201" y="723406"/>
            <a:ext cx="3234018" cy="3826728"/>
          </a:xfrm>
        </p:spPr>
        <p:txBody>
          <a:bodyPr anchor="b">
            <a:normAutofit/>
          </a:bodyPr>
          <a:lstStyle/>
          <a:p>
            <a:r>
              <a:rPr lang="es-ES" sz="5400"/>
              <a:t>UNIDAD DIDÁCTICA 5</a:t>
            </a:r>
          </a:p>
        </p:txBody>
      </p:sp>
      <p:sp>
        <p:nvSpPr>
          <p:cNvPr id="3" name="Subtítulo 2">
            <a:extLst>
              <a:ext uri="{FF2B5EF4-FFF2-40B4-BE49-F238E27FC236}">
                <a16:creationId xmlns:a16="http://schemas.microsoft.com/office/drawing/2014/main" id="{7A8290F4-DDC5-7E12-164E-D576D23C024D}"/>
              </a:ext>
            </a:extLst>
          </p:cNvPr>
          <p:cNvSpPr>
            <a:spLocks noGrp="1"/>
          </p:cNvSpPr>
          <p:nvPr>
            <p:ph type="subTitle" idx="1"/>
          </p:nvPr>
        </p:nvSpPr>
        <p:spPr>
          <a:xfrm>
            <a:off x="458454" y="4778734"/>
            <a:ext cx="3220917" cy="1452160"/>
          </a:xfrm>
        </p:spPr>
        <p:txBody>
          <a:bodyPr anchor="t">
            <a:normAutofit/>
          </a:bodyPr>
          <a:lstStyle/>
          <a:p>
            <a:r>
              <a:rPr lang="es-ES" sz="1700" b="1">
                <a:solidFill>
                  <a:schemeClr val="tx1">
                    <a:alpha val="60000"/>
                  </a:schemeClr>
                </a:solidFill>
                <a:effectLst/>
                <a:latin typeface="Open Sans ExtraBold" panose="020B0906030804020204" pitchFamily="34" charset="0"/>
                <a:ea typeface="Times New Roman" panose="02020603050405020304" pitchFamily="18" charset="0"/>
                <a:cs typeface="Times New Roman" panose="02020603050405020304" pitchFamily="18" charset="0"/>
              </a:rPr>
              <a:t>ELECCIÓN DE LA FORMA JURÍDICA. TRÁMITES DE CONSTITUCIÓN Y PUESTA EN MARCHA Y OBLIGACIONES FISCALES.</a:t>
            </a:r>
            <a:endParaRPr lang="es-ES" sz="170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ES" sz="1700">
              <a:solidFill>
                <a:schemeClr val="tx1">
                  <a:alpha val="60000"/>
                </a:schemeClr>
              </a:solidFill>
            </a:endParaRPr>
          </a:p>
        </p:txBody>
      </p:sp>
      <p:pic>
        <p:nvPicPr>
          <p:cNvPr id="4" name="Imagen 3" descr="Diagrama&#10;&#10;Descripción generada automáticamente con confianza media">
            <a:extLst>
              <a:ext uri="{FF2B5EF4-FFF2-40B4-BE49-F238E27FC236}">
                <a16:creationId xmlns:a16="http://schemas.microsoft.com/office/drawing/2014/main" id="{4E2A9730-9B93-1E39-E348-44BB7043D3C7}"/>
              </a:ext>
            </a:extLst>
          </p:cNvPr>
          <p:cNvPicPr>
            <a:picLocks noChangeAspect="1"/>
          </p:cNvPicPr>
          <p:nvPr/>
        </p:nvPicPr>
        <p:blipFill>
          <a:blip r:embed="rId2"/>
          <a:stretch>
            <a:fillRect/>
          </a:stretch>
        </p:blipFill>
        <p:spPr>
          <a:xfrm>
            <a:off x="4916251" y="654663"/>
            <a:ext cx="6631341" cy="5548673"/>
          </a:xfrm>
          <a:prstGeom prst="rect">
            <a:avLst/>
          </a:prstGeom>
        </p:spPr>
      </p:pic>
    </p:spTree>
    <p:extLst>
      <p:ext uri="{BB962C8B-B14F-4D97-AF65-F5344CB8AC3E}">
        <p14:creationId xmlns:p14="http://schemas.microsoft.com/office/powerpoint/2010/main" val="347531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C9624-BA77-C7A5-0A00-82239F4F8391}"/>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EMPRENDEDOR/A DE RESPONSABILIDAD LIMITADA</a:t>
            </a:r>
          </a:p>
        </p:txBody>
      </p:sp>
      <p:sp>
        <p:nvSpPr>
          <p:cNvPr id="6" name="CuadroTexto 5">
            <a:extLst>
              <a:ext uri="{FF2B5EF4-FFF2-40B4-BE49-F238E27FC236}">
                <a16:creationId xmlns:a16="http://schemas.microsoft.com/office/drawing/2014/main" id="{9425E9D7-205E-EE0B-8D11-ADDCA16A935E}"/>
              </a:ext>
            </a:extLst>
          </p:cNvPr>
          <p:cNvSpPr txBox="1"/>
          <p:nvPr/>
        </p:nvSpPr>
        <p:spPr>
          <a:xfrm>
            <a:off x="223935" y="2278173"/>
            <a:ext cx="8593494" cy="4449198"/>
          </a:xfrm>
          <a:prstGeom prst="rect">
            <a:avLst/>
          </a:prstGeom>
        </p:spPr>
        <p:txBody>
          <a:bodyPr vert="horz" lIns="91440" tIns="45720" rIns="91440" bIns="45720" rtlCol="0" anchor="t">
            <a:normAutofit/>
          </a:bodyPr>
          <a:lstStyle/>
          <a:p>
            <a:pPr indent="-228600" algn="just" defTabSz="914400">
              <a:lnSpc>
                <a:spcPct val="90000"/>
              </a:lnSpc>
              <a:spcBef>
                <a:spcPts val="1200"/>
              </a:spcBef>
              <a:spcAft>
                <a:spcPts val="1200"/>
              </a:spcAft>
              <a:buFont typeface="Arial" panose="020B0604020202020204" pitchFamily="34" charset="0"/>
              <a:buChar char="•"/>
            </a:pPr>
            <a:r>
              <a:rPr lang="en-US" dirty="0">
                <a:effectLst/>
              </a:rPr>
              <a:t>Una </a:t>
            </a:r>
            <a:r>
              <a:rPr lang="en-US" u="sng" dirty="0" err="1">
                <a:effectLst/>
              </a:rPr>
              <a:t>modalidad</a:t>
            </a:r>
            <a:r>
              <a:rPr lang="en-US" u="sng" dirty="0">
                <a:effectLst/>
              </a:rPr>
              <a:t> de </a:t>
            </a:r>
            <a:r>
              <a:rPr lang="en-US" u="sng" dirty="0" err="1">
                <a:effectLst/>
              </a:rPr>
              <a:t>trabajador</a:t>
            </a:r>
            <a:r>
              <a:rPr lang="en-US" u="sng" dirty="0">
                <a:effectLst/>
              </a:rPr>
              <a:t> </a:t>
            </a:r>
            <a:r>
              <a:rPr lang="en-US" u="sng" dirty="0" err="1">
                <a:effectLst/>
              </a:rPr>
              <a:t>autónomo</a:t>
            </a:r>
            <a:r>
              <a:rPr lang="en-US" u="sng" dirty="0">
                <a:effectLst/>
              </a:rPr>
              <a:t>.</a:t>
            </a:r>
          </a:p>
          <a:p>
            <a:pPr marL="285750" indent="-285750" algn="just" defTabSz="914400">
              <a:lnSpc>
                <a:spcPct val="90000"/>
              </a:lnSpc>
              <a:spcBef>
                <a:spcPts val="1200"/>
              </a:spcBef>
              <a:spcAft>
                <a:spcPts val="1200"/>
              </a:spcAft>
              <a:buFont typeface="Arial" panose="020B0604020202020204" pitchFamily="34" charset="0"/>
              <a:buChar char="•"/>
            </a:pPr>
            <a:r>
              <a:rPr lang="en-US" dirty="0"/>
              <a:t>S</a:t>
            </a:r>
            <a:r>
              <a:rPr lang="en-US" dirty="0">
                <a:effectLst/>
              </a:rPr>
              <a:t>e </a:t>
            </a:r>
            <a:r>
              <a:rPr lang="en-US" dirty="0" err="1">
                <a:effectLst/>
              </a:rPr>
              <a:t>diferencia</a:t>
            </a:r>
            <a:r>
              <a:rPr lang="en-US" dirty="0">
                <a:effectLst/>
              </a:rPr>
              <a:t> del anterior </a:t>
            </a:r>
            <a:r>
              <a:rPr lang="en-US" b="1" dirty="0" err="1">
                <a:effectLst/>
              </a:rPr>
              <a:t>en</a:t>
            </a:r>
            <a:r>
              <a:rPr lang="en-US" b="1" dirty="0">
                <a:effectLst/>
              </a:rPr>
              <a:t> </a:t>
            </a:r>
            <a:r>
              <a:rPr lang="en-US" b="1" dirty="0" err="1">
                <a:effectLst/>
              </a:rPr>
              <a:t>el</a:t>
            </a:r>
            <a:r>
              <a:rPr lang="en-US" b="1" dirty="0">
                <a:effectLst/>
              </a:rPr>
              <a:t> </a:t>
            </a:r>
            <a:r>
              <a:rPr lang="en-US" b="1" dirty="0" err="1">
                <a:effectLst/>
              </a:rPr>
              <a:t>tipo</a:t>
            </a:r>
            <a:r>
              <a:rPr lang="en-US" b="1" dirty="0">
                <a:effectLst/>
              </a:rPr>
              <a:t> de </a:t>
            </a:r>
            <a:r>
              <a:rPr lang="en-US" b="1" dirty="0" err="1">
                <a:effectLst/>
              </a:rPr>
              <a:t>responsabilidad</a:t>
            </a:r>
            <a:r>
              <a:rPr lang="en-US" dirty="0">
                <a:effectLst/>
              </a:rPr>
              <a:t>, </a:t>
            </a:r>
            <a:r>
              <a:rPr lang="en-US" b="1" u="sng" dirty="0">
                <a:solidFill>
                  <a:srgbClr val="00B050"/>
                </a:solidFill>
                <a:effectLst/>
              </a:rPr>
              <a:t>que no es </a:t>
            </a:r>
            <a:r>
              <a:rPr lang="en-US" b="1" u="sng" dirty="0" err="1">
                <a:solidFill>
                  <a:srgbClr val="00B050"/>
                </a:solidFill>
                <a:effectLst/>
              </a:rPr>
              <a:t>ilimitada</a:t>
            </a:r>
            <a:r>
              <a:rPr lang="en-US" b="1" u="sng" dirty="0">
                <a:solidFill>
                  <a:srgbClr val="00B050"/>
                </a:solidFill>
                <a:effectLst/>
              </a:rPr>
              <a:t> del </a:t>
            </a:r>
            <a:r>
              <a:rPr lang="en-US" b="1" u="sng" dirty="0" err="1">
                <a:solidFill>
                  <a:srgbClr val="00B050"/>
                </a:solidFill>
                <a:effectLst/>
              </a:rPr>
              <a:t>todo</a:t>
            </a:r>
            <a:r>
              <a:rPr lang="en-US" dirty="0">
                <a:effectLst/>
              </a:rPr>
              <a:t>, </a:t>
            </a:r>
            <a:r>
              <a:rPr lang="en-US" dirty="0" err="1">
                <a:effectLst/>
              </a:rPr>
              <a:t>sino</a:t>
            </a:r>
            <a:r>
              <a:rPr lang="en-US" dirty="0">
                <a:effectLst/>
              </a:rPr>
              <a:t> que hay </a:t>
            </a:r>
            <a:r>
              <a:rPr lang="en-US" dirty="0" err="1">
                <a:effectLst/>
              </a:rPr>
              <a:t>una</a:t>
            </a:r>
            <a:r>
              <a:rPr lang="en-US" dirty="0">
                <a:effectLst/>
              </a:rPr>
              <a:t> </a:t>
            </a:r>
            <a:r>
              <a:rPr lang="en-US" dirty="0" err="1">
                <a:effectLst/>
              </a:rPr>
              <a:t>limitación</a:t>
            </a:r>
            <a:r>
              <a:rPr lang="en-US" dirty="0">
                <a:effectLst/>
              </a:rPr>
              <a:t> que </a:t>
            </a:r>
            <a:r>
              <a:rPr lang="en-US" dirty="0" err="1">
                <a:effectLst/>
              </a:rPr>
              <a:t>afecta</a:t>
            </a:r>
            <a:r>
              <a:rPr lang="en-US" dirty="0">
                <a:effectLst/>
              </a:rPr>
              <a:t> a </a:t>
            </a:r>
            <a:r>
              <a:rPr lang="en-US" dirty="0" err="1">
                <a:effectLst/>
              </a:rPr>
              <a:t>su</a:t>
            </a:r>
            <a:r>
              <a:rPr lang="en-US" dirty="0">
                <a:effectLst/>
              </a:rPr>
              <a:t> </a:t>
            </a:r>
            <a:r>
              <a:rPr lang="en-US" dirty="0" err="1">
                <a:effectLst/>
              </a:rPr>
              <a:t>vivienda</a:t>
            </a:r>
            <a:r>
              <a:rPr lang="en-US" dirty="0">
                <a:effectLst/>
              </a:rPr>
              <a:t> habitual. </a:t>
            </a:r>
            <a:r>
              <a:rPr lang="en-US" dirty="0" err="1">
                <a:effectLst/>
              </a:rPr>
              <a:t>Responde</a:t>
            </a:r>
            <a:r>
              <a:rPr lang="en-US" dirty="0">
                <a:effectLst/>
              </a:rPr>
              <a:t> con </a:t>
            </a:r>
            <a:r>
              <a:rPr lang="en-US" dirty="0" err="1">
                <a:effectLst/>
              </a:rPr>
              <a:t>su</a:t>
            </a:r>
            <a:r>
              <a:rPr lang="en-US" dirty="0">
                <a:effectLst/>
              </a:rPr>
              <a:t> </a:t>
            </a:r>
            <a:r>
              <a:rPr lang="en-US" dirty="0" err="1">
                <a:effectLst/>
              </a:rPr>
              <a:t>patrimonio</a:t>
            </a:r>
            <a:r>
              <a:rPr lang="en-US" dirty="0">
                <a:effectLst/>
              </a:rPr>
              <a:t> personal de las </a:t>
            </a:r>
            <a:r>
              <a:rPr lang="en-US" dirty="0" err="1">
                <a:effectLst/>
              </a:rPr>
              <a:t>deudas</a:t>
            </a:r>
            <a:r>
              <a:rPr lang="en-US" dirty="0">
                <a:effectLst/>
              </a:rPr>
              <a:t> de la </a:t>
            </a:r>
            <a:r>
              <a:rPr lang="en-US" dirty="0" err="1">
                <a:effectLst/>
              </a:rPr>
              <a:t>empresa</a:t>
            </a:r>
            <a:r>
              <a:rPr lang="en-US" dirty="0">
                <a:effectLst/>
              </a:rPr>
              <a:t> (</a:t>
            </a:r>
            <a:r>
              <a:rPr lang="en-US" dirty="0" err="1">
                <a:effectLst/>
              </a:rPr>
              <a:t>como</a:t>
            </a:r>
            <a:r>
              <a:rPr lang="en-US" dirty="0">
                <a:effectLst/>
              </a:rPr>
              <a:t> </a:t>
            </a:r>
            <a:r>
              <a:rPr lang="en-US" dirty="0" err="1">
                <a:effectLst/>
              </a:rPr>
              <a:t>en</a:t>
            </a:r>
            <a:r>
              <a:rPr lang="en-US" dirty="0">
                <a:effectLst/>
              </a:rPr>
              <a:t> </a:t>
            </a:r>
            <a:r>
              <a:rPr lang="en-US" dirty="0" err="1">
                <a:effectLst/>
              </a:rPr>
              <a:t>el</a:t>
            </a:r>
            <a:r>
              <a:rPr lang="en-US" dirty="0">
                <a:effectLst/>
              </a:rPr>
              <a:t> </a:t>
            </a:r>
            <a:r>
              <a:rPr lang="en-US" dirty="0" err="1">
                <a:effectLst/>
              </a:rPr>
              <a:t>caso</a:t>
            </a:r>
            <a:r>
              <a:rPr lang="en-US" dirty="0">
                <a:effectLst/>
              </a:rPr>
              <a:t> anterior), </a:t>
            </a:r>
            <a:r>
              <a:rPr lang="en-US" dirty="0" err="1">
                <a:effectLst/>
              </a:rPr>
              <a:t>pero</a:t>
            </a:r>
            <a:r>
              <a:rPr lang="en-US" dirty="0">
                <a:effectLst/>
              </a:rPr>
              <a:t> </a:t>
            </a:r>
            <a:r>
              <a:rPr lang="en-US" dirty="0" err="1">
                <a:effectLst/>
              </a:rPr>
              <a:t>queda</a:t>
            </a:r>
            <a:r>
              <a:rPr lang="en-US" dirty="0">
                <a:effectLst/>
              </a:rPr>
              <a:t> </a:t>
            </a:r>
            <a:r>
              <a:rPr lang="en-US" dirty="0" err="1">
                <a:effectLst/>
              </a:rPr>
              <a:t>excluida</a:t>
            </a:r>
            <a:r>
              <a:rPr lang="en-US" dirty="0">
                <a:effectLst/>
              </a:rPr>
              <a:t> </a:t>
            </a:r>
            <a:r>
              <a:rPr lang="en-US" dirty="0" err="1">
                <a:effectLst/>
              </a:rPr>
              <a:t>su</a:t>
            </a:r>
            <a:r>
              <a:rPr lang="en-US" dirty="0">
                <a:effectLst/>
              </a:rPr>
              <a:t> </a:t>
            </a:r>
            <a:r>
              <a:rPr lang="en-US" dirty="0" err="1">
                <a:effectLst/>
              </a:rPr>
              <a:t>vivienda</a:t>
            </a:r>
            <a:r>
              <a:rPr lang="en-US" dirty="0">
                <a:effectLst/>
              </a:rPr>
              <a:t> habitual </a:t>
            </a:r>
            <a:r>
              <a:rPr lang="en-US" dirty="0" err="1">
                <a:effectLst/>
              </a:rPr>
              <a:t>siempre</a:t>
            </a:r>
            <a:r>
              <a:rPr lang="en-US" dirty="0">
                <a:effectLst/>
              </a:rPr>
              <a:t> y </a:t>
            </a:r>
            <a:r>
              <a:rPr lang="en-US" dirty="0" err="1">
                <a:effectLst/>
              </a:rPr>
              <a:t>cuando</a:t>
            </a:r>
            <a:r>
              <a:rPr lang="en-US" dirty="0">
                <a:effectLst/>
              </a:rPr>
              <a:t> </a:t>
            </a:r>
            <a:r>
              <a:rPr lang="en-US" dirty="0" err="1">
                <a:effectLst/>
              </a:rPr>
              <a:t>cumpla</a:t>
            </a:r>
            <a:r>
              <a:rPr lang="en-US" dirty="0">
                <a:effectLst/>
              </a:rPr>
              <a:t> con </a:t>
            </a:r>
            <a:r>
              <a:rPr lang="en-US" dirty="0" err="1">
                <a:effectLst/>
              </a:rPr>
              <a:t>una</a:t>
            </a:r>
            <a:r>
              <a:rPr lang="en-US" dirty="0">
                <a:effectLst/>
              </a:rPr>
              <a:t> </a:t>
            </a:r>
            <a:r>
              <a:rPr lang="en-US" dirty="0" err="1">
                <a:effectLst/>
              </a:rPr>
              <a:t>serie</a:t>
            </a:r>
            <a:r>
              <a:rPr lang="en-US" dirty="0">
                <a:effectLst/>
              </a:rPr>
              <a:t> de requisite: El valor de la </a:t>
            </a:r>
            <a:r>
              <a:rPr lang="en-US" dirty="0" err="1">
                <a:effectLst/>
              </a:rPr>
              <a:t>vivienda</a:t>
            </a:r>
            <a:r>
              <a:rPr lang="en-US" dirty="0">
                <a:effectLst/>
              </a:rPr>
              <a:t> no </a:t>
            </a:r>
            <a:r>
              <a:rPr lang="en-US" dirty="0" err="1">
                <a:effectLst/>
              </a:rPr>
              <a:t>puede</a:t>
            </a:r>
            <a:r>
              <a:rPr lang="en-US" dirty="0">
                <a:effectLst/>
              </a:rPr>
              <a:t> </a:t>
            </a:r>
            <a:r>
              <a:rPr lang="en-US" dirty="0" err="1">
                <a:effectLst/>
              </a:rPr>
              <a:t>superar</a:t>
            </a:r>
            <a:r>
              <a:rPr lang="en-US" dirty="0">
                <a:effectLst/>
              </a:rPr>
              <a:t> </a:t>
            </a:r>
            <a:r>
              <a:rPr lang="en-US" dirty="0" err="1">
                <a:effectLst/>
              </a:rPr>
              <a:t>los</a:t>
            </a:r>
            <a:r>
              <a:rPr lang="en-US" dirty="0">
                <a:effectLst/>
              </a:rPr>
              <a:t> 300.000 €. </a:t>
            </a:r>
            <a:r>
              <a:rPr lang="en-US" dirty="0" err="1">
                <a:effectLst/>
              </a:rPr>
              <a:t>Cuando</a:t>
            </a:r>
            <a:r>
              <a:rPr lang="en-US" dirty="0">
                <a:effectLst/>
              </a:rPr>
              <a:t> </a:t>
            </a:r>
            <a:r>
              <a:rPr lang="en-US" dirty="0" err="1">
                <a:effectLst/>
              </a:rPr>
              <a:t>ésta</a:t>
            </a:r>
            <a:r>
              <a:rPr lang="en-US" dirty="0">
                <a:effectLst/>
              </a:rPr>
              <a:t> </a:t>
            </a:r>
            <a:r>
              <a:rPr lang="en-US" dirty="0" err="1">
                <a:effectLst/>
              </a:rPr>
              <a:t>esté</a:t>
            </a:r>
            <a:r>
              <a:rPr lang="en-US" dirty="0">
                <a:effectLst/>
              </a:rPr>
              <a:t> </a:t>
            </a:r>
            <a:r>
              <a:rPr lang="en-US" dirty="0" err="1">
                <a:effectLst/>
              </a:rPr>
              <a:t>situada</a:t>
            </a:r>
            <a:r>
              <a:rPr lang="en-US" dirty="0">
                <a:effectLst/>
              </a:rPr>
              <a:t> </a:t>
            </a:r>
            <a:r>
              <a:rPr lang="en-US" dirty="0" err="1">
                <a:effectLst/>
              </a:rPr>
              <a:t>en</a:t>
            </a:r>
            <a:r>
              <a:rPr lang="en-US" dirty="0">
                <a:effectLst/>
              </a:rPr>
              <a:t> </a:t>
            </a:r>
            <a:r>
              <a:rPr lang="en-US" dirty="0" err="1">
                <a:effectLst/>
              </a:rPr>
              <a:t>una</a:t>
            </a:r>
            <a:r>
              <a:rPr lang="en-US" dirty="0">
                <a:effectLst/>
              </a:rPr>
              <a:t> población de </a:t>
            </a:r>
            <a:r>
              <a:rPr lang="en-US" dirty="0" err="1">
                <a:effectLst/>
              </a:rPr>
              <a:t>más</a:t>
            </a:r>
            <a:r>
              <a:rPr lang="en-US" dirty="0">
                <a:effectLst/>
              </a:rPr>
              <a:t> de 1.000.000 de </a:t>
            </a:r>
            <a:r>
              <a:rPr lang="en-US" dirty="0" err="1">
                <a:effectLst/>
              </a:rPr>
              <a:t>habitantes</a:t>
            </a:r>
            <a:r>
              <a:rPr lang="en-US" dirty="0">
                <a:effectLst/>
              </a:rPr>
              <a:t> se </a:t>
            </a:r>
            <a:r>
              <a:rPr lang="en-US" dirty="0" err="1">
                <a:effectLst/>
              </a:rPr>
              <a:t>aplicará</a:t>
            </a:r>
            <a:r>
              <a:rPr lang="en-US" dirty="0">
                <a:effectLst/>
              </a:rPr>
              <a:t> un </a:t>
            </a:r>
            <a:r>
              <a:rPr lang="en-US" dirty="0" err="1">
                <a:effectLst/>
              </a:rPr>
              <a:t>coeficiente</a:t>
            </a:r>
            <a:r>
              <a:rPr lang="en-US" dirty="0">
                <a:effectLst/>
              </a:rPr>
              <a:t> del 1,5 al valor anterior.</a:t>
            </a:r>
          </a:p>
          <a:p>
            <a:pPr marL="285750" indent="-285750" algn="just" defTabSz="914400">
              <a:lnSpc>
                <a:spcPct val="90000"/>
              </a:lnSpc>
              <a:spcBef>
                <a:spcPts val="1200"/>
              </a:spcBef>
              <a:spcAft>
                <a:spcPts val="1200"/>
              </a:spcAft>
              <a:buFont typeface="Arial" panose="020B0604020202020204" pitchFamily="34" charset="0"/>
              <a:buChar char="•"/>
            </a:pPr>
            <a:r>
              <a:rPr lang="en-US" dirty="0">
                <a:effectLst/>
              </a:rPr>
              <a:t>Es </a:t>
            </a:r>
            <a:r>
              <a:rPr lang="en-US" dirty="0" err="1">
                <a:effectLst/>
              </a:rPr>
              <a:t>necesaria</a:t>
            </a:r>
            <a:r>
              <a:rPr lang="en-US" dirty="0">
                <a:effectLst/>
              </a:rPr>
              <a:t> la </a:t>
            </a:r>
            <a:r>
              <a:rPr lang="en-US" dirty="0" err="1">
                <a:effectLst/>
              </a:rPr>
              <a:t>inscripción</a:t>
            </a:r>
            <a:r>
              <a:rPr lang="en-US" dirty="0">
                <a:effectLst/>
              </a:rPr>
              <a:t> </a:t>
            </a:r>
            <a:r>
              <a:rPr lang="en-US" dirty="0" err="1">
                <a:effectLst/>
              </a:rPr>
              <a:t>en</a:t>
            </a:r>
            <a:r>
              <a:rPr lang="en-US" dirty="0">
                <a:effectLst/>
              </a:rPr>
              <a:t> </a:t>
            </a:r>
            <a:r>
              <a:rPr lang="en-US" dirty="0" err="1">
                <a:effectLst/>
              </a:rPr>
              <a:t>el</a:t>
            </a:r>
            <a:r>
              <a:rPr lang="en-US" dirty="0">
                <a:effectLst/>
              </a:rPr>
              <a:t> </a:t>
            </a:r>
            <a:r>
              <a:rPr lang="en-US" dirty="0" err="1">
                <a:effectLst/>
              </a:rPr>
              <a:t>Registro</a:t>
            </a:r>
            <a:r>
              <a:rPr lang="en-US" dirty="0">
                <a:effectLst/>
              </a:rPr>
              <a:t> </a:t>
            </a:r>
            <a:r>
              <a:rPr lang="en-US" dirty="0" err="1">
                <a:effectLst/>
              </a:rPr>
              <a:t>Mercantil</a:t>
            </a:r>
            <a:r>
              <a:rPr lang="en-US" dirty="0">
                <a:effectLst/>
              </a:rPr>
              <a:t> </a:t>
            </a:r>
            <a:r>
              <a:rPr lang="en-US" dirty="0" err="1">
                <a:effectLst/>
              </a:rPr>
              <a:t>correspondiente</a:t>
            </a:r>
            <a:r>
              <a:rPr lang="en-US" dirty="0">
                <a:effectLst/>
              </a:rPr>
              <a:t>.</a:t>
            </a:r>
            <a:br>
              <a:rPr lang="en-US" dirty="0">
                <a:effectLst/>
              </a:rPr>
            </a:br>
            <a:r>
              <a:rPr lang="en-US" dirty="0">
                <a:effectLst/>
              </a:rPr>
              <a:t>Tanto </a:t>
            </a:r>
            <a:r>
              <a:rPr lang="en-US" dirty="0" err="1">
                <a:effectLst/>
              </a:rPr>
              <a:t>el</a:t>
            </a:r>
            <a:r>
              <a:rPr lang="en-US" dirty="0">
                <a:effectLst/>
              </a:rPr>
              <a:t> </a:t>
            </a:r>
            <a:r>
              <a:rPr lang="en-US" dirty="0" err="1">
                <a:effectLst/>
              </a:rPr>
              <a:t>trabajador</a:t>
            </a:r>
            <a:r>
              <a:rPr lang="en-US" dirty="0">
                <a:effectLst/>
              </a:rPr>
              <a:t> </a:t>
            </a:r>
            <a:r>
              <a:rPr lang="en-US" dirty="0" err="1">
                <a:effectLst/>
              </a:rPr>
              <a:t>autónomo</a:t>
            </a:r>
            <a:r>
              <a:rPr lang="en-US" dirty="0">
                <a:effectLst/>
              </a:rPr>
              <a:t> </a:t>
            </a:r>
            <a:r>
              <a:rPr lang="en-US" dirty="0" err="1">
                <a:effectLst/>
              </a:rPr>
              <a:t>como</a:t>
            </a:r>
            <a:r>
              <a:rPr lang="en-US" dirty="0">
                <a:effectLst/>
              </a:rPr>
              <a:t> </a:t>
            </a:r>
            <a:r>
              <a:rPr lang="en-US" dirty="0" err="1">
                <a:effectLst/>
              </a:rPr>
              <a:t>el</a:t>
            </a:r>
            <a:r>
              <a:rPr lang="en-US" dirty="0">
                <a:effectLst/>
              </a:rPr>
              <a:t> </a:t>
            </a:r>
            <a:r>
              <a:rPr lang="en-US" dirty="0" err="1">
                <a:effectLst/>
              </a:rPr>
              <a:t>Emprendedor</a:t>
            </a:r>
            <a:r>
              <a:rPr lang="en-US" dirty="0">
                <a:effectLst/>
              </a:rPr>
              <a:t> de </a:t>
            </a:r>
            <a:r>
              <a:rPr lang="en-US" dirty="0" err="1">
                <a:effectLst/>
              </a:rPr>
              <a:t>Responsabilidad</a:t>
            </a:r>
            <a:r>
              <a:rPr lang="en-US" dirty="0">
                <a:effectLst/>
              </a:rPr>
              <a:t> </a:t>
            </a:r>
            <a:r>
              <a:rPr lang="en-US" dirty="0" err="1">
                <a:effectLst/>
              </a:rPr>
              <a:t>Limitada</a:t>
            </a:r>
            <a:r>
              <a:rPr lang="en-US" dirty="0">
                <a:effectLst/>
              </a:rPr>
              <a:t> son las </a:t>
            </a:r>
            <a:r>
              <a:rPr lang="en-US" dirty="0" err="1">
                <a:effectLst/>
              </a:rPr>
              <a:t>formas</a:t>
            </a:r>
            <a:r>
              <a:rPr lang="en-US" dirty="0">
                <a:effectLst/>
              </a:rPr>
              <a:t> </a:t>
            </a:r>
            <a:r>
              <a:rPr lang="en-US" dirty="0" err="1">
                <a:effectLst/>
              </a:rPr>
              <a:t>jurídicas</a:t>
            </a:r>
            <a:r>
              <a:rPr lang="en-US" dirty="0">
                <a:effectLst/>
              </a:rPr>
              <a:t> </a:t>
            </a:r>
            <a:r>
              <a:rPr lang="en-US" dirty="0" err="1">
                <a:effectLst/>
              </a:rPr>
              <a:t>más</a:t>
            </a:r>
            <a:r>
              <a:rPr lang="en-US" dirty="0">
                <a:effectLst/>
              </a:rPr>
              <a:t> </a:t>
            </a:r>
            <a:r>
              <a:rPr lang="en-US" dirty="0" err="1">
                <a:effectLst/>
              </a:rPr>
              <a:t>sencillas</a:t>
            </a:r>
            <a:r>
              <a:rPr lang="en-US" dirty="0">
                <a:effectLst/>
              </a:rPr>
              <a:t> y que </a:t>
            </a:r>
            <a:r>
              <a:rPr lang="en-US" dirty="0" err="1">
                <a:effectLst/>
              </a:rPr>
              <a:t>requieren</a:t>
            </a:r>
            <a:r>
              <a:rPr lang="en-US" dirty="0">
                <a:effectLst/>
              </a:rPr>
              <a:t> </a:t>
            </a:r>
            <a:r>
              <a:rPr lang="en-US" dirty="0" err="1">
                <a:effectLst/>
              </a:rPr>
              <a:t>menos</a:t>
            </a:r>
            <a:r>
              <a:rPr lang="en-US" dirty="0">
                <a:effectLst/>
              </a:rPr>
              <a:t> </a:t>
            </a:r>
            <a:r>
              <a:rPr lang="en-US" dirty="0" err="1">
                <a:effectLst/>
              </a:rPr>
              <a:t>trámites</a:t>
            </a:r>
            <a:r>
              <a:rPr lang="en-US" dirty="0">
                <a:effectLst/>
              </a:rPr>
              <a:t> para </a:t>
            </a:r>
            <a:r>
              <a:rPr lang="en-US" dirty="0" err="1">
                <a:effectLst/>
              </a:rPr>
              <a:t>su</a:t>
            </a:r>
            <a:r>
              <a:rPr lang="en-US" dirty="0">
                <a:effectLst/>
              </a:rPr>
              <a:t> </a:t>
            </a:r>
            <a:r>
              <a:rPr lang="en-US" dirty="0" err="1">
                <a:effectLst/>
              </a:rPr>
              <a:t>constitución</a:t>
            </a:r>
            <a:r>
              <a:rPr lang="en-US" dirty="0">
                <a:effectLst/>
              </a:rPr>
              <a:t> y </a:t>
            </a:r>
            <a:r>
              <a:rPr lang="en-US" dirty="0" err="1">
                <a:effectLst/>
              </a:rPr>
              <a:t>puesta</a:t>
            </a:r>
            <a:r>
              <a:rPr lang="en-US" dirty="0">
                <a:effectLst/>
              </a:rPr>
              <a:t> </a:t>
            </a:r>
            <a:r>
              <a:rPr lang="en-US" dirty="0" err="1">
                <a:effectLst/>
              </a:rPr>
              <a:t>en</a:t>
            </a:r>
            <a:r>
              <a:rPr lang="en-US" dirty="0">
                <a:effectLst/>
              </a:rPr>
              <a:t> </a:t>
            </a:r>
            <a:r>
              <a:rPr lang="en-US" dirty="0" err="1">
                <a:effectLst/>
              </a:rPr>
              <a:t>marcha</a:t>
            </a:r>
            <a:r>
              <a:rPr lang="en-US" dirty="0">
                <a:effectLst/>
              </a:rPr>
              <a:t>, </a:t>
            </a:r>
            <a:r>
              <a:rPr lang="en-US" dirty="0" err="1">
                <a:effectLst/>
              </a:rPr>
              <a:t>por</a:t>
            </a:r>
            <a:r>
              <a:rPr lang="en-US" dirty="0">
                <a:effectLst/>
              </a:rPr>
              <a:t> lo tanto, las </a:t>
            </a:r>
            <a:r>
              <a:rPr lang="en-US" dirty="0" err="1">
                <a:effectLst/>
              </a:rPr>
              <a:t>más</a:t>
            </a:r>
            <a:r>
              <a:rPr lang="en-US" dirty="0">
                <a:effectLst/>
              </a:rPr>
              <a:t> "</a:t>
            </a:r>
            <a:r>
              <a:rPr lang="en-US" dirty="0" err="1">
                <a:effectLst/>
              </a:rPr>
              <a:t>baratas</a:t>
            </a:r>
            <a:r>
              <a:rPr lang="en-US" dirty="0">
                <a:effectLst/>
              </a:rPr>
              <a:t>", </a:t>
            </a:r>
            <a:r>
              <a:rPr lang="en-US" dirty="0" err="1">
                <a:effectLst/>
              </a:rPr>
              <a:t>pues</a:t>
            </a:r>
            <a:r>
              <a:rPr lang="en-US" dirty="0">
                <a:effectLst/>
              </a:rPr>
              <a:t> al no </a:t>
            </a:r>
            <a:r>
              <a:rPr lang="en-US" dirty="0" err="1">
                <a:effectLst/>
              </a:rPr>
              <a:t>exigir</a:t>
            </a:r>
            <a:r>
              <a:rPr lang="en-US" dirty="0">
                <a:effectLst/>
              </a:rPr>
              <a:t> capital </a:t>
            </a:r>
            <a:r>
              <a:rPr lang="en-US" dirty="0" err="1">
                <a:effectLst/>
              </a:rPr>
              <a:t>inicial</a:t>
            </a:r>
            <a:r>
              <a:rPr lang="en-US" dirty="0">
                <a:effectLst/>
              </a:rPr>
              <a:t> </a:t>
            </a:r>
            <a:r>
              <a:rPr lang="en-US" dirty="0" err="1">
                <a:effectLst/>
              </a:rPr>
              <a:t>mínimo</a:t>
            </a:r>
            <a:r>
              <a:rPr lang="en-US" dirty="0">
                <a:effectLst/>
              </a:rPr>
              <a:t> no </a:t>
            </a:r>
            <a:r>
              <a:rPr lang="en-US" dirty="0" err="1">
                <a:effectLst/>
              </a:rPr>
              <a:t>requieren</a:t>
            </a:r>
            <a:r>
              <a:rPr lang="en-US" dirty="0">
                <a:effectLst/>
              </a:rPr>
              <a:t> </a:t>
            </a:r>
            <a:r>
              <a:rPr lang="en-US" dirty="0" err="1">
                <a:effectLst/>
              </a:rPr>
              <a:t>grandes</a:t>
            </a:r>
            <a:r>
              <a:rPr lang="en-US" dirty="0">
                <a:effectLst/>
              </a:rPr>
              <a:t> </a:t>
            </a:r>
            <a:r>
              <a:rPr lang="en-US" dirty="0" err="1">
                <a:effectLst/>
              </a:rPr>
              <a:t>inversiones</a:t>
            </a:r>
            <a:r>
              <a:rPr lang="en-US" dirty="0">
                <a:effectLst/>
              </a:rPr>
              <a:t> de dinero. Como </a:t>
            </a:r>
            <a:r>
              <a:rPr lang="en-US" dirty="0" err="1">
                <a:effectLst/>
              </a:rPr>
              <a:t>contrapartida</a:t>
            </a:r>
            <a:r>
              <a:rPr lang="en-US" dirty="0">
                <a:effectLst/>
              </a:rPr>
              <a:t>, </a:t>
            </a:r>
            <a:r>
              <a:rPr lang="en-US" dirty="0" err="1">
                <a:effectLst/>
              </a:rPr>
              <a:t>tienen</a:t>
            </a:r>
            <a:r>
              <a:rPr lang="en-US" dirty="0">
                <a:effectLst/>
              </a:rPr>
              <a:t> </a:t>
            </a:r>
            <a:r>
              <a:rPr lang="en-US" dirty="0" err="1">
                <a:effectLst/>
              </a:rPr>
              <a:t>responsabilidad</a:t>
            </a:r>
            <a:r>
              <a:rPr lang="en-US" dirty="0">
                <a:effectLst/>
              </a:rPr>
              <a:t> </a:t>
            </a:r>
            <a:r>
              <a:rPr lang="en-US" dirty="0" err="1">
                <a:effectLst/>
              </a:rPr>
              <a:t>ilimitada</a:t>
            </a:r>
            <a:r>
              <a:rPr lang="en-US" dirty="0">
                <a:effectLst/>
              </a:rPr>
              <a:t>.</a:t>
            </a:r>
          </a:p>
        </p:txBody>
      </p:sp>
      <p:sp>
        <p:nvSpPr>
          <p:cNvPr id="19"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426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56D3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AD1FB563-B351-AEBC-74F3-85028544CF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254442" y="3078956"/>
            <a:ext cx="1462088" cy="700087"/>
          </a:xfrm>
          <a:prstGeom prst="rect">
            <a:avLst/>
          </a:prstGeom>
        </p:spPr>
      </p:pic>
    </p:spTree>
    <p:extLst>
      <p:ext uri="{BB962C8B-B14F-4D97-AF65-F5344CB8AC3E}">
        <p14:creationId xmlns:p14="http://schemas.microsoft.com/office/powerpoint/2010/main" val="2444365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CBFEFF-BEC6-5D8E-F23E-704F77485B2D}"/>
              </a:ext>
            </a:extLst>
          </p:cNvPr>
          <p:cNvSpPr>
            <a:spLocks noGrp="1"/>
          </p:cNvSpPr>
          <p:nvPr>
            <p:ph type="title"/>
          </p:nvPr>
        </p:nvSpPr>
        <p:spPr>
          <a:xfrm>
            <a:off x="838200" y="365125"/>
            <a:ext cx="10515600" cy="1828444"/>
          </a:xfrm>
        </p:spPr>
        <p:txBody>
          <a:bodyPr vert="horz" lIns="91440" tIns="45720" rIns="91440" bIns="45720" rtlCol="0" anchor="ctr">
            <a:normAutofit/>
          </a:bodyPr>
          <a:lstStyle/>
          <a:p>
            <a:r>
              <a:rPr lang="en-US" sz="5200" b="1" kern="1200" dirty="0">
                <a:solidFill>
                  <a:schemeClr val="tx1"/>
                </a:solidFill>
                <a:latin typeface="+mj-lt"/>
                <a:ea typeface="+mj-ea"/>
                <a:cs typeface="+mj-cs"/>
              </a:rPr>
              <a:t>AUTÓNOMO ECONÓMICAMENTE DEPENDIENTE</a:t>
            </a:r>
          </a:p>
        </p:txBody>
      </p:sp>
      <p:sp>
        <p:nvSpPr>
          <p:cNvPr id="3" name="Marcador de contenido 2">
            <a:extLst>
              <a:ext uri="{FF2B5EF4-FFF2-40B4-BE49-F238E27FC236}">
                <a16:creationId xmlns:a16="http://schemas.microsoft.com/office/drawing/2014/main" id="{7D858DB8-FE49-519B-0645-0E400520D37D}"/>
              </a:ext>
            </a:extLst>
          </p:cNvPr>
          <p:cNvSpPr>
            <a:spLocks noGrp="1"/>
          </p:cNvSpPr>
          <p:nvPr>
            <p:ph idx="1"/>
          </p:nvPr>
        </p:nvSpPr>
        <p:spPr>
          <a:xfrm>
            <a:off x="838200" y="2398626"/>
            <a:ext cx="5158427" cy="3730460"/>
          </a:xfrm>
        </p:spPr>
        <p:txBody>
          <a:bodyPr vert="horz" lIns="91440" tIns="45720" rIns="91440" bIns="45720" rtlCol="0">
            <a:normAutofit/>
          </a:bodyPr>
          <a:lstStyle/>
          <a:p>
            <a:pPr>
              <a:spcAft>
                <a:spcPts val="1200"/>
              </a:spcAft>
            </a:pPr>
            <a:r>
              <a:rPr lang="en-US" sz="2000"/>
              <a:t>R</a:t>
            </a:r>
            <a:r>
              <a:rPr lang="en-US" sz="2000">
                <a:effectLst/>
              </a:rPr>
              <a:t>ealiza una actividad económica o profesional a título lucrativo y de forma habitual, personal, directa y predominante para una persona física o jurídica, denominada cliente, del que dependen económicamente por percibir de él, al menos, el 75% de sus ingresos por rendimientos de trabajo, en dinero o en especie, y de actividades económicas o profesionales. No puede contratar a trabajadores por cuenta ajena.</a:t>
            </a:r>
          </a:p>
          <a:p>
            <a:pPr marL="0"/>
            <a:endParaRPr lang="en-US" sz="2000"/>
          </a:p>
        </p:txBody>
      </p:sp>
      <p:sp>
        <p:nvSpPr>
          <p:cNvPr id="4" name="CuadroTexto 3">
            <a:extLst>
              <a:ext uri="{FF2B5EF4-FFF2-40B4-BE49-F238E27FC236}">
                <a16:creationId xmlns:a16="http://schemas.microsoft.com/office/drawing/2014/main" id="{1C4B73B3-FF5E-FF95-0A70-14E6F62BE40F}"/>
              </a:ext>
            </a:extLst>
          </p:cNvPr>
          <p:cNvSpPr txBox="1"/>
          <p:nvPr/>
        </p:nvSpPr>
        <p:spPr>
          <a:xfrm>
            <a:off x="6189154" y="2398626"/>
            <a:ext cx="5164645" cy="373046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p>
            <a:pPr marL="114300" lvl="0" algn="ctr" defTabSz="914400">
              <a:lnSpc>
                <a:spcPct val="90000"/>
              </a:lnSpc>
              <a:spcAft>
                <a:spcPts val="1200"/>
              </a:spcAft>
            </a:pPr>
            <a:r>
              <a:rPr lang="en-US" sz="1700" b="1" u="sng" dirty="0">
                <a:solidFill>
                  <a:schemeClr val="tx1"/>
                </a:solidFill>
                <a:effectLst/>
              </a:rPr>
              <a:t>REQUISITOS</a:t>
            </a:r>
            <a:r>
              <a:rPr lang="en-US" sz="1700" u="sng" dirty="0">
                <a:solidFill>
                  <a:schemeClr val="tx1"/>
                </a:solidFill>
                <a:effectLst/>
              </a:rPr>
              <a:t>:</a:t>
            </a:r>
            <a:endParaRPr lang="en-US" sz="1700" dirty="0">
              <a:solidFill>
                <a:schemeClr val="tx1"/>
              </a:solidFill>
              <a:effectLst/>
            </a:endParaRPr>
          </a:p>
          <a:p>
            <a:pPr marL="342900" lvl="0" indent="-228600" defTabSz="914400">
              <a:lnSpc>
                <a:spcPct val="90000"/>
              </a:lnSpc>
              <a:spcAft>
                <a:spcPts val="1200"/>
              </a:spcAft>
              <a:buFont typeface="Arial" panose="020B0604020202020204" pitchFamily="34" charset="0"/>
              <a:buChar char="•"/>
            </a:pPr>
            <a:r>
              <a:rPr lang="en-US" sz="1700" dirty="0">
                <a:solidFill>
                  <a:schemeClr val="tx1"/>
                </a:solidFill>
                <a:effectLst/>
              </a:rPr>
              <a:t>No </a:t>
            </a:r>
            <a:r>
              <a:rPr lang="en-US" sz="1700" dirty="0" err="1">
                <a:solidFill>
                  <a:schemeClr val="tx1"/>
                </a:solidFill>
                <a:effectLst/>
              </a:rPr>
              <a:t>tener</a:t>
            </a:r>
            <a:r>
              <a:rPr lang="en-US" sz="1700" dirty="0">
                <a:solidFill>
                  <a:schemeClr val="tx1"/>
                </a:solidFill>
                <a:effectLst/>
              </a:rPr>
              <a:t> a </a:t>
            </a:r>
            <a:r>
              <a:rPr lang="en-US" sz="1700" dirty="0" err="1">
                <a:solidFill>
                  <a:schemeClr val="tx1"/>
                </a:solidFill>
                <a:effectLst/>
              </a:rPr>
              <a:t>su</a:t>
            </a:r>
            <a:r>
              <a:rPr lang="en-US" sz="1700" dirty="0">
                <a:solidFill>
                  <a:schemeClr val="tx1"/>
                </a:solidFill>
                <a:effectLst/>
              </a:rPr>
              <a:t> cargo </a:t>
            </a:r>
            <a:r>
              <a:rPr lang="en-US" sz="1700" dirty="0" err="1">
                <a:solidFill>
                  <a:schemeClr val="tx1"/>
                </a:solidFill>
                <a:effectLst/>
              </a:rPr>
              <a:t>trabajadores</a:t>
            </a:r>
            <a:r>
              <a:rPr lang="en-US" sz="1700" dirty="0">
                <a:solidFill>
                  <a:schemeClr val="tx1"/>
                </a:solidFill>
                <a:effectLst/>
              </a:rPr>
              <a:t> </a:t>
            </a:r>
            <a:r>
              <a:rPr lang="en-US" sz="1700" dirty="0" err="1">
                <a:solidFill>
                  <a:schemeClr val="tx1"/>
                </a:solidFill>
                <a:effectLst/>
              </a:rPr>
              <a:t>por</a:t>
            </a:r>
            <a:r>
              <a:rPr lang="en-US" sz="1700" dirty="0">
                <a:solidFill>
                  <a:schemeClr val="tx1"/>
                </a:solidFill>
                <a:effectLst/>
              </a:rPr>
              <a:t> </a:t>
            </a:r>
            <a:r>
              <a:rPr lang="en-US" sz="1700" dirty="0" err="1">
                <a:solidFill>
                  <a:schemeClr val="tx1"/>
                </a:solidFill>
                <a:effectLst/>
              </a:rPr>
              <a:t>cuenta</a:t>
            </a:r>
            <a:r>
              <a:rPr lang="en-US" sz="1700" dirty="0">
                <a:solidFill>
                  <a:schemeClr val="tx1"/>
                </a:solidFill>
                <a:effectLst/>
              </a:rPr>
              <a:t> </a:t>
            </a:r>
            <a:r>
              <a:rPr lang="en-US" sz="1700" dirty="0" err="1">
                <a:solidFill>
                  <a:schemeClr val="tx1"/>
                </a:solidFill>
                <a:effectLst/>
              </a:rPr>
              <a:t>ajena</a:t>
            </a:r>
            <a:r>
              <a:rPr lang="en-US" sz="1700" dirty="0">
                <a:solidFill>
                  <a:schemeClr val="tx1"/>
                </a:solidFill>
                <a:effectLst/>
              </a:rPr>
              <a:t>.</a:t>
            </a:r>
          </a:p>
          <a:p>
            <a:pPr marL="342900" lvl="0" indent="-228600" defTabSz="914400">
              <a:lnSpc>
                <a:spcPct val="90000"/>
              </a:lnSpc>
              <a:spcAft>
                <a:spcPts val="1200"/>
              </a:spcAft>
              <a:buFont typeface="Arial" panose="020B0604020202020204" pitchFamily="34" charset="0"/>
              <a:buChar char="•"/>
            </a:pPr>
            <a:r>
              <a:rPr lang="en-US" sz="1700" dirty="0">
                <a:solidFill>
                  <a:schemeClr val="tx1"/>
                </a:solidFill>
                <a:effectLst/>
              </a:rPr>
              <a:t>Disponer de </a:t>
            </a:r>
            <a:r>
              <a:rPr lang="en-US" sz="1700" dirty="0" err="1">
                <a:solidFill>
                  <a:schemeClr val="tx1"/>
                </a:solidFill>
                <a:effectLst/>
              </a:rPr>
              <a:t>infraestructura</a:t>
            </a:r>
            <a:r>
              <a:rPr lang="en-US" sz="1700" dirty="0">
                <a:solidFill>
                  <a:schemeClr val="tx1"/>
                </a:solidFill>
                <a:effectLst/>
              </a:rPr>
              <a:t> </a:t>
            </a:r>
            <a:r>
              <a:rPr lang="en-US" sz="1700" dirty="0" err="1">
                <a:solidFill>
                  <a:schemeClr val="tx1"/>
                </a:solidFill>
                <a:effectLst/>
              </a:rPr>
              <a:t>productiva</a:t>
            </a:r>
            <a:r>
              <a:rPr lang="en-US" sz="1700" dirty="0">
                <a:solidFill>
                  <a:schemeClr val="tx1"/>
                </a:solidFill>
                <a:effectLst/>
              </a:rPr>
              <a:t> y material </a:t>
            </a:r>
            <a:r>
              <a:rPr lang="en-US" sz="1700" dirty="0" err="1">
                <a:solidFill>
                  <a:schemeClr val="tx1"/>
                </a:solidFill>
                <a:effectLst/>
              </a:rPr>
              <a:t>propios</a:t>
            </a:r>
            <a:r>
              <a:rPr lang="en-US" sz="1700" dirty="0">
                <a:solidFill>
                  <a:schemeClr val="tx1"/>
                </a:solidFill>
                <a:effectLst/>
              </a:rPr>
              <a:t>, </a:t>
            </a:r>
            <a:r>
              <a:rPr lang="en-US" sz="1700" dirty="0" err="1">
                <a:solidFill>
                  <a:schemeClr val="tx1"/>
                </a:solidFill>
                <a:effectLst/>
              </a:rPr>
              <a:t>necesarios</a:t>
            </a:r>
            <a:r>
              <a:rPr lang="en-US" sz="1700" dirty="0">
                <a:solidFill>
                  <a:schemeClr val="tx1"/>
                </a:solidFill>
                <a:effectLst/>
              </a:rPr>
              <a:t> para </a:t>
            </a:r>
            <a:r>
              <a:rPr lang="en-US" sz="1700" dirty="0" err="1">
                <a:solidFill>
                  <a:schemeClr val="tx1"/>
                </a:solidFill>
                <a:effectLst/>
              </a:rPr>
              <a:t>el</a:t>
            </a:r>
            <a:r>
              <a:rPr lang="en-US" sz="1700" dirty="0">
                <a:solidFill>
                  <a:schemeClr val="tx1"/>
                </a:solidFill>
                <a:effectLst/>
              </a:rPr>
              <a:t> </a:t>
            </a:r>
            <a:r>
              <a:rPr lang="en-US" sz="1700" dirty="0" err="1">
                <a:solidFill>
                  <a:schemeClr val="tx1"/>
                </a:solidFill>
                <a:effectLst/>
              </a:rPr>
              <a:t>ejercicio</a:t>
            </a:r>
            <a:r>
              <a:rPr lang="en-US" sz="1700" dirty="0">
                <a:solidFill>
                  <a:schemeClr val="tx1"/>
                </a:solidFill>
                <a:effectLst/>
              </a:rPr>
              <a:t> de la </a:t>
            </a:r>
            <a:r>
              <a:rPr lang="en-US" sz="1700" dirty="0" err="1">
                <a:solidFill>
                  <a:schemeClr val="tx1"/>
                </a:solidFill>
                <a:effectLst/>
              </a:rPr>
              <a:t>actividad</a:t>
            </a:r>
            <a:r>
              <a:rPr lang="en-US" sz="1700" dirty="0">
                <a:solidFill>
                  <a:schemeClr val="tx1"/>
                </a:solidFill>
                <a:effectLst/>
              </a:rPr>
              <a:t> e </a:t>
            </a:r>
            <a:r>
              <a:rPr lang="en-US" sz="1700" dirty="0" err="1">
                <a:solidFill>
                  <a:schemeClr val="tx1"/>
                </a:solidFill>
                <a:effectLst/>
              </a:rPr>
              <a:t>independientes</a:t>
            </a:r>
            <a:r>
              <a:rPr lang="en-US" sz="1700" dirty="0">
                <a:solidFill>
                  <a:schemeClr val="tx1"/>
                </a:solidFill>
                <a:effectLst/>
              </a:rPr>
              <a:t> de </a:t>
            </a:r>
            <a:r>
              <a:rPr lang="en-US" sz="1700" dirty="0" err="1">
                <a:solidFill>
                  <a:schemeClr val="tx1"/>
                </a:solidFill>
                <a:effectLst/>
              </a:rPr>
              <a:t>los</a:t>
            </a:r>
            <a:r>
              <a:rPr lang="en-US" sz="1700" dirty="0">
                <a:solidFill>
                  <a:schemeClr val="tx1"/>
                </a:solidFill>
                <a:effectLst/>
              </a:rPr>
              <a:t> de </a:t>
            </a:r>
            <a:r>
              <a:rPr lang="en-US" sz="1700" dirty="0" err="1">
                <a:solidFill>
                  <a:schemeClr val="tx1"/>
                </a:solidFill>
                <a:effectLst/>
              </a:rPr>
              <a:t>su</a:t>
            </a:r>
            <a:r>
              <a:rPr lang="en-US" sz="1700" dirty="0">
                <a:solidFill>
                  <a:schemeClr val="tx1"/>
                </a:solidFill>
                <a:effectLst/>
              </a:rPr>
              <a:t> </a:t>
            </a:r>
            <a:r>
              <a:rPr lang="en-US" sz="1700" dirty="0" err="1">
                <a:solidFill>
                  <a:schemeClr val="tx1"/>
                </a:solidFill>
                <a:effectLst/>
              </a:rPr>
              <a:t>cliente</a:t>
            </a:r>
            <a:r>
              <a:rPr lang="en-US" sz="1700" dirty="0">
                <a:solidFill>
                  <a:schemeClr val="tx1"/>
                </a:solidFill>
                <a:effectLst/>
              </a:rPr>
              <a:t>.</a:t>
            </a:r>
          </a:p>
          <a:p>
            <a:pPr marL="342900" lvl="0" indent="-228600" defTabSz="914400">
              <a:lnSpc>
                <a:spcPct val="90000"/>
              </a:lnSpc>
              <a:spcAft>
                <a:spcPts val="1200"/>
              </a:spcAft>
              <a:buFont typeface="Arial" panose="020B0604020202020204" pitchFamily="34" charset="0"/>
              <a:buChar char="•"/>
            </a:pPr>
            <a:r>
              <a:rPr lang="en-US" sz="1700" dirty="0" err="1">
                <a:solidFill>
                  <a:schemeClr val="tx1"/>
                </a:solidFill>
                <a:effectLst/>
              </a:rPr>
              <a:t>Desarrollar</a:t>
            </a:r>
            <a:r>
              <a:rPr lang="en-US" sz="1700" dirty="0">
                <a:solidFill>
                  <a:schemeClr val="tx1"/>
                </a:solidFill>
                <a:effectLst/>
              </a:rPr>
              <a:t> </a:t>
            </a:r>
            <a:r>
              <a:rPr lang="en-US" sz="1700" dirty="0" err="1">
                <a:solidFill>
                  <a:schemeClr val="tx1"/>
                </a:solidFill>
                <a:effectLst/>
              </a:rPr>
              <a:t>su</a:t>
            </a:r>
            <a:r>
              <a:rPr lang="en-US" sz="1700" dirty="0">
                <a:solidFill>
                  <a:schemeClr val="tx1"/>
                </a:solidFill>
                <a:effectLst/>
              </a:rPr>
              <a:t> </a:t>
            </a:r>
            <a:r>
              <a:rPr lang="en-US" sz="1700" dirty="0" err="1">
                <a:solidFill>
                  <a:schemeClr val="tx1"/>
                </a:solidFill>
                <a:effectLst/>
              </a:rPr>
              <a:t>actividad</a:t>
            </a:r>
            <a:r>
              <a:rPr lang="en-US" sz="1700" dirty="0">
                <a:solidFill>
                  <a:schemeClr val="tx1"/>
                </a:solidFill>
                <a:effectLst/>
              </a:rPr>
              <a:t> con </a:t>
            </a:r>
            <a:r>
              <a:rPr lang="en-US" sz="1700" dirty="0" err="1">
                <a:solidFill>
                  <a:schemeClr val="tx1"/>
                </a:solidFill>
                <a:effectLst/>
              </a:rPr>
              <a:t>criterios</a:t>
            </a:r>
            <a:r>
              <a:rPr lang="en-US" sz="1700" dirty="0">
                <a:solidFill>
                  <a:schemeClr val="tx1"/>
                </a:solidFill>
                <a:effectLst/>
              </a:rPr>
              <a:t> </a:t>
            </a:r>
            <a:r>
              <a:rPr lang="en-US" sz="1700" dirty="0" err="1">
                <a:solidFill>
                  <a:schemeClr val="tx1"/>
                </a:solidFill>
                <a:effectLst/>
              </a:rPr>
              <a:t>organizativos</a:t>
            </a:r>
            <a:r>
              <a:rPr lang="en-US" sz="1700" dirty="0">
                <a:solidFill>
                  <a:schemeClr val="tx1"/>
                </a:solidFill>
                <a:effectLst/>
              </a:rPr>
              <a:t> </a:t>
            </a:r>
            <a:r>
              <a:rPr lang="en-US" sz="1700" dirty="0" err="1">
                <a:solidFill>
                  <a:schemeClr val="tx1"/>
                </a:solidFill>
                <a:effectLst/>
              </a:rPr>
              <a:t>propios</a:t>
            </a:r>
            <a:r>
              <a:rPr lang="en-US" sz="1700" dirty="0">
                <a:solidFill>
                  <a:schemeClr val="tx1"/>
                </a:solidFill>
                <a:effectLst/>
              </a:rPr>
              <a:t>, sin </a:t>
            </a:r>
            <a:r>
              <a:rPr lang="en-US" sz="1700" dirty="0" err="1">
                <a:solidFill>
                  <a:schemeClr val="tx1"/>
                </a:solidFill>
                <a:effectLst/>
              </a:rPr>
              <a:t>perjuicio</a:t>
            </a:r>
            <a:r>
              <a:rPr lang="en-US" sz="1700" dirty="0">
                <a:solidFill>
                  <a:schemeClr val="tx1"/>
                </a:solidFill>
                <a:effectLst/>
              </a:rPr>
              <a:t> de las </a:t>
            </a:r>
            <a:r>
              <a:rPr lang="en-US" sz="1700" dirty="0" err="1">
                <a:solidFill>
                  <a:schemeClr val="tx1"/>
                </a:solidFill>
                <a:effectLst/>
              </a:rPr>
              <a:t>indicaciones</a:t>
            </a:r>
            <a:r>
              <a:rPr lang="en-US" sz="1700" dirty="0">
                <a:solidFill>
                  <a:schemeClr val="tx1"/>
                </a:solidFill>
                <a:effectLst/>
              </a:rPr>
              <a:t> </a:t>
            </a:r>
            <a:r>
              <a:rPr lang="en-US" sz="1700" dirty="0" err="1">
                <a:solidFill>
                  <a:schemeClr val="tx1"/>
                </a:solidFill>
                <a:effectLst/>
              </a:rPr>
              <a:t>técnicas</a:t>
            </a:r>
            <a:r>
              <a:rPr lang="en-US" sz="1700" dirty="0">
                <a:solidFill>
                  <a:schemeClr val="tx1"/>
                </a:solidFill>
                <a:effectLst/>
              </a:rPr>
              <a:t> que </a:t>
            </a:r>
            <a:r>
              <a:rPr lang="en-US" sz="1700" dirty="0" err="1">
                <a:solidFill>
                  <a:schemeClr val="tx1"/>
                </a:solidFill>
                <a:effectLst/>
              </a:rPr>
              <a:t>pudiese</a:t>
            </a:r>
            <a:r>
              <a:rPr lang="en-US" sz="1700" dirty="0">
                <a:solidFill>
                  <a:schemeClr val="tx1"/>
                </a:solidFill>
                <a:effectLst/>
              </a:rPr>
              <a:t> </a:t>
            </a:r>
            <a:r>
              <a:rPr lang="en-US" sz="1700" dirty="0" err="1">
                <a:solidFill>
                  <a:schemeClr val="tx1"/>
                </a:solidFill>
                <a:effectLst/>
              </a:rPr>
              <a:t>recibir</a:t>
            </a:r>
            <a:r>
              <a:rPr lang="en-US" sz="1700" dirty="0">
                <a:solidFill>
                  <a:schemeClr val="tx1"/>
                </a:solidFill>
                <a:effectLst/>
              </a:rPr>
              <a:t> de </a:t>
            </a:r>
            <a:r>
              <a:rPr lang="en-US" sz="1700" dirty="0" err="1">
                <a:solidFill>
                  <a:schemeClr val="tx1"/>
                </a:solidFill>
                <a:effectLst/>
              </a:rPr>
              <a:t>su</a:t>
            </a:r>
            <a:r>
              <a:rPr lang="en-US" sz="1700" dirty="0">
                <a:solidFill>
                  <a:schemeClr val="tx1"/>
                </a:solidFill>
                <a:effectLst/>
              </a:rPr>
              <a:t> </a:t>
            </a:r>
            <a:r>
              <a:rPr lang="en-US" sz="1700" dirty="0" err="1">
                <a:solidFill>
                  <a:schemeClr val="tx1"/>
                </a:solidFill>
                <a:effectLst/>
              </a:rPr>
              <a:t>cliente</a:t>
            </a:r>
            <a:r>
              <a:rPr lang="en-US" sz="1700" dirty="0">
                <a:solidFill>
                  <a:schemeClr val="tx1"/>
                </a:solidFill>
                <a:effectLst/>
              </a:rPr>
              <a:t>.</a:t>
            </a:r>
          </a:p>
          <a:p>
            <a:pPr marL="342900" lvl="0" indent="-228600" defTabSz="914400">
              <a:lnSpc>
                <a:spcPct val="90000"/>
              </a:lnSpc>
              <a:spcAft>
                <a:spcPts val="1200"/>
              </a:spcAft>
              <a:buFont typeface="Arial" panose="020B0604020202020204" pitchFamily="34" charset="0"/>
              <a:buChar char="•"/>
            </a:pPr>
            <a:r>
              <a:rPr lang="en-US" sz="1700" dirty="0" err="1">
                <a:solidFill>
                  <a:schemeClr val="tx1"/>
                </a:solidFill>
                <a:effectLst/>
              </a:rPr>
              <a:t>Percibir</a:t>
            </a:r>
            <a:r>
              <a:rPr lang="en-US" sz="1700" dirty="0">
                <a:solidFill>
                  <a:schemeClr val="tx1"/>
                </a:solidFill>
                <a:effectLst/>
              </a:rPr>
              <a:t> </a:t>
            </a:r>
            <a:r>
              <a:rPr lang="en-US" sz="1700" dirty="0" err="1">
                <a:solidFill>
                  <a:schemeClr val="tx1"/>
                </a:solidFill>
                <a:effectLst/>
              </a:rPr>
              <a:t>una</a:t>
            </a:r>
            <a:r>
              <a:rPr lang="en-US" sz="1700" dirty="0">
                <a:solidFill>
                  <a:schemeClr val="tx1"/>
                </a:solidFill>
                <a:effectLst/>
              </a:rPr>
              <a:t> </a:t>
            </a:r>
            <a:r>
              <a:rPr lang="en-US" sz="1700" dirty="0" err="1">
                <a:solidFill>
                  <a:schemeClr val="tx1"/>
                </a:solidFill>
                <a:effectLst/>
              </a:rPr>
              <a:t>contraprestación</a:t>
            </a:r>
            <a:r>
              <a:rPr lang="en-US" sz="1700" dirty="0">
                <a:solidFill>
                  <a:schemeClr val="tx1"/>
                </a:solidFill>
                <a:effectLst/>
              </a:rPr>
              <a:t> </a:t>
            </a:r>
            <a:r>
              <a:rPr lang="en-US" sz="1700" dirty="0" err="1">
                <a:solidFill>
                  <a:schemeClr val="tx1"/>
                </a:solidFill>
                <a:effectLst/>
              </a:rPr>
              <a:t>económica</a:t>
            </a:r>
            <a:r>
              <a:rPr lang="en-US" sz="1700" dirty="0">
                <a:solidFill>
                  <a:schemeClr val="tx1"/>
                </a:solidFill>
                <a:effectLst/>
              </a:rPr>
              <a:t> </a:t>
            </a:r>
            <a:r>
              <a:rPr lang="en-US" sz="1700" dirty="0" err="1">
                <a:solidFill>
                  <a:schemeClr val="tx1"/>
                </a:solidFill>
                <a:effectLst/>
              </a:rPr>
              <a:t>en</a:t>
            </a:r>
            <a:r>
              <a:rPr lang="en-US" sz="1700" dirty="0">
                <a:solidFill>
                  <a:schemeClr val="tx1"/>
                </a:solidFill>
                <a:effectLst/>
              </a:rPr>
              <a:t> </a:t>
            </a:r>
            <a:r>
              <a:rPr lang="en-US" sz="1700" dirty="0" err="1">
                <a:solidFill>
                  <a:schemeClr val="tx1"/>
                </a:solidFill>
                <a:effectLst/>
              </a:rPr>
              <a:t>función</a:t>
            </a:r>
            <a:r>
              <a:rPr lang="en-US" sz="1700" dirty="0">
                <a:solidFill>
                  <a:schemeClr val="tx1"/>
                </a:solidFill>
                <a:effectLst/>
              </a:rPr>
              <a:t> del </a:t>
            </a:r>
            <a:r>
              <a:rPr lang="en-US" sz="1700" dirty="0" err="1">
                <a:solidFill>
                  <a:schemeClr val="tx1"/>
                </a:solidFill>
                <a:effectLst/>
              </a:rPr>
              <a:t>resultado</a:t>
            </a:r>
            <a:r>
              <a:rPr lang="en-US" sz="1700" dirty="0">
                <a:solidFill>
                  <a:schemeClr val="tx1"/>
                </a:solidFill>
                <a:effectLst/>
              </a:rPr>
              <a:t> de </a:t>
            </a:r>
            <a:r>
              <a:rPr lang="en-US" sz="1700" dirty="0" err="1">
                <a:solidFill>
                  <a:schemeClr val="tx1"/>
                </a:solidFill>
                <a:effectLst/>
              </a:rPr>
              <a:t>su</a:t>
            </a:r>
            <a:r>
              <a:rPr lang="en-US" sz="1700" dirty="0">
                <a:solidFill>
                  <a:schemeClr val="tx1"/>
                </a:solidFill>
                <a:effectLst/>
              </a:rPr>
              <a:t> </a:t>
            </a:r>
            <a:r>
              <a:rPr lang="en-US" sz="1700" dirty="0" err="1">
                <a:solidFill>
                  <a:schemeClr val="tx1"/>
                </a:solidFill>
                <a:effectLst/>
              </a:rPr>
              <a:t>actividad</a:t>
            </a:r>
            <a:r>
              <a:rPr lang="en-US" sz="1700" dirty="0">
                <a:solidFill>
                  <a:schemeClr val="tx1"/>
                </a:solidFill>
                <a:effectLst/>
              </a:rPr>
              <a:t> y </a:t>
            </a:r>
            <a:r>
              <a:rPr lang="en-US" sz="1700" dirty="0" err="1">
                <a:solidFill>
                  <a:schemeClr val="tx1"/>
                </a:solidFill>
                <a:effectLst/>
              </a:rPr>
              <a:t>asumiendo</a:t>
            </a:r>
            <a:r>
              <a:rPr lang="en-US" sz="1700" dirty="0">
                <a:solidFill>
                  <a:schemeClr val="tx1"/>
                </a:solidFill>
                <a:effectLst/>
              </a:rPr>
              <a:t> </a:t>
            </a:r>
            <a:r>
              <a:rPr lang="en-US" sz="1700" dirty="0" err="1">
                <a:solidFill>
                  <a:schemeClr val="tx1"/>
                </a:solidFill>
                <a:effectLst/>
              </a:rPr>
              <a:t>riesgo</a:t>
            </a:r>
            <a:r>
              <a:rPr lang="en-US" sz="1700" dirty="0">
                <a:solidFill>
                  <a:schemeClr val="tx1"/>
                </a:solidFill>
                <a:effectLst/>
              </a:rPr>
              <a:t> de </a:t>
            </a:r>
            <a:r>
              <a:rPr lang="en-US" sz="1700" dirty="0" err="1">
                <a:solidFill>
                  <a:schemeClr val="tx1"/>
                </a:solidFill>
                <a:effectLst/>
              </a:rPr>
              <a:t>ésta</a:t>
            </a:r>
            <a:r>
              <a:rPr lang="en-US" sz="1700" dirty="0">
                <a:solidFill>
                  <a:schemeClr val="tx1"/>
                </a:solidFill>
                <a:effectLst/>
              </a:rPr>
              <a:t>.</a:t>
            </a:r>
          </a:p>
        </p:txBody>
      </p:sp>
    </p:spTree>
    <p:extLst>
      <p:ext uri="{BB962C8B-B14F-4D97-AF65-F5344CB8AC3E}">
        <p14:creationId xmlns:p14="http://schemas.microsoft.com/office/powerpoint/2010/main" val="39526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2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EE6A56-8B66-E60F-A04C-CFCD6ADBE7A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TIPOS DE SOCIEDADES</a:t>
            </a:r>
          </a:p>
        </p:txBody>
      </p:sp>
      <p:pic>
        <p:nvPicPr>
          <p:cNvPr id="4" name="Marcador de contenido 3">
            <a:extLst>
              <a:ext uri="{FF2B5EF4-FFF2-40B4-BE49-F238E27FC236}">
                <a16:creationId xmlns:a16="http://schemas.microsoft.com/office/drawing/2014/main" id="{C69909CF-C3DF-0266-1643-A5E7B5C29C05}"/>
              </a:ext>
            </a:extLst>
          </p:cNvPr>
          <p:cNvPicPr>
            <a:picLocks noGrp="1" noChangeAspect="1"/>
          </p:cNvPicPr>
          <p:nvPr>
            <p:ph idx="1"/>
          </p:nvPr>
        </p:nvPicPr>
        <p:blipFill>
          <a:blip r:embed="rId2"/>
          <a:stretch>
            <a:fillRect/>
          </a:stretch>
        </p:blipFill>
        <p:spPr>
          <a:xfrm>
            <a:off x="3476625" y="323850"/>
            <a:ext cx="8477249" cy="6134100"/>
          </a:xfrm>
          <a:prstGeom prst="rect">
            <a:avLst/>
          </a:prstGeom>
        </p:spPr>
      </p:pic>
    </p:spTree>
    <p:extLst>
      <p:ext uri="{BB962C8B-B14F-4D97-AF65-F5344CB8AC3E}">
        <p14:creationId xmlns:p14="http://schemas.microsoft.com/office/powerpoint/2010/main" val="364279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FF279B5-0B1A-C59F-7EF0-52724A91B0B0}"/>
              </a:ext>
            </a:extLst>
          </p:cNvPr>
          <p:cNvSpPr>
            <a:spLocks noGrp="1"/>
          </p:cNvSpPr>
          <p:nvPr>
            <p:ph type="title"/>
          </p:nvPr>
        </p:nvSpPr>
        <p:spPr>
          <a:xfrm>
            <a:off x="808638" y="386930"/>
            <a:ext cx="9236700" cy="1188950"/>
          </a:xfrm>
        </p:spPr>
        <p:txBody>
          <a:bodyPr anchor="b">
            <a:normAutofit/>
          </a:bodyPr>
          <a:lstStyle/>
          <a:p>
            <a:r>
              <a:rPr lang="es-ES" sz="3800" b="1"/>
              <a:t>SOCIEDAD DE RESPONSABILIDAD LIMITADA (S.R.L o S.L.)</a:t>
            </a:r>
          </a:p>
        </p:txBody>
      </p:sp>
      <p:grpSp>
        <p:nvGrpSpPr>
          <p:cNvPr id="21"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18672B4-F160-68BA-58D6-B748B032C94F}"/>
              </a:ext>
            </a:extLst>
          </p:cNvPr>
          <p:cNvSpPr>
            <a:spLocks noGrp="1"/>
          </p:cNvSpPr>
          <p:nvPr>
            <p:ph idx="1"/>
          </p:nvPr>
        </p:nvSpPr>
        <p:spPr>
          <a:xfrm>
            <a:off x="793660" y="2599509"/>
            <a:ext cx="10143668" cy="3435531"/>
          </a:xfrm>
        </p:spPr>
        <p:txBody>
          <a:bodyPr anchor="ctr">
            <a:normAutofit/>
          </a:bodyPr>
          <a:lstStyle/>
          <a:p>
            <a:r>
              <a:rPr lang="es-ES" sz="1700" dirty="0">
                <a:effectLst/>
                <a:latin typeface="Open Sans" panose="020B0606030504020204" pitchFamily="34" charset="0"/>
                <a:ea typeface="Calibri" panose="020F0502020204030204" pitchFamily="34" charset="0"/>
                <a:cs typeface="Times New Roman" panose="02020603050405020304" pitchFamily="18" charset="0"/>
              </a:rPr>
              <a:t>Se trata de una sociedad en la que el capital social, que estará dividido en </a:t>
            </a:r>
            <a:r>
              <a:rPr lang="es-ES" sz="1700" b="1" dirty="0">
                <a:effectLst/>
                <a:latin typeface="Open Sans" panose="020B0606030504020204" pitchFamily="34" charset="0"/>
                <a:ea typeface="Calibri" panose="020F0502020204030204" pitchFamily="34" charset="0"/>
                <a:cs typeface="Times New Roman" panose="02020603050405020304" pitchFamily="18" charset="0"/>
              </a:rPr>
              <a:t>PARTICIPACIONES SOCIALES</a:t>
            </a:r>
            <a:r>
              <a:rPr lang="es-ES" sz="1700" dirty="0">
                <a:effectLst/>
                <a:latin typeface="Open Sans" panose="020B0606030504020204" pitchFamily="34" charset="0"/>
                <a:ea typeface="Calibri" panose="020F0502020204030204" pitchFamily="34" charset="0"/>
                <a:cs typeface="Times New Roman" panose="02020603050405020304" pitchFamily="18" charset="0"/>
              </a:rPr>
              <a:t>, indivisibles y acumulables, estará integrado por las aportaciones de todos los socios, quienes no responderán personalmente de las deudas sociales.</a:t>
            </a:r>
            <a:endParaRPr lang="es-ES" sz="17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700" dirty="0">
                <a:latin typeface="Open Sans" panose="020B0606030504020204" pitchFamily="34" charset="0"/>
                <a:ea typeface="Open Sans" panose="020B0606030504020204" pitchFamily="34" charset="0"/>
                <a:cs typeface="Open Sans" panose="020B0606030504020204" pitchFamily="34" charset="0"/>
              </a:rPr>
              <a:t>COSTE DE CREACIÓN: 1 €</a:t>
            </a:r>
          </a:p>
          <a:p>
            <a:r>
              <a:rPr lang="es-ES" sz="1700" u="sng" dirty="0">
                <a:latin typeface="Open Sans" panose="020B0606030504020204" pitchFamily="34" charset="0"/>
                <a:ea typeface="Calibri" panose="020F0502020204030204" pitchFamily="34" charset="0"/>
              </a:rPr>
              <a:t>O</a:t>
            </a:r>
            <a:r>
              <a:rPr lang="es-ES" sz="1700" u="sng" dirty="0">
                <a:effectLst/>
                <a:latin typeface="Open Sans" panose="020B0606030504020204" pitchFamily="34" charset="0"/>
                <a:ea typeface="Calibri" panose="020F0502020204030204" pitchFamily="34" charset="0"/>
              </a:rPr>
              <a:t>bligaciones específicas</a:t>
            </a:r>
            <a:r>
              <a:rPr lang="es-ES" sz="1700" dirty="0">
                <a:effectLst/>
                <a:latin typeface="Open Sans" panose="020B0606030504020204" pitchFamily="34" charset="0"/>
                <a:ea typeface="Calibri" panose="020F0502020204030204" pitchFamily="34" charset="0"/>
              </a:rPr>
              <a:t> cuyo propósito es el de salvaguardar el interés de los acreedores:</a:t>
            </a:r>
          </a:p>
          <a:p>
            <a:pPr lvl="1" indent="0">
              <a:spcAft>
                <a:spcPts val="1200"/>
              </a:spcAft>
              <a:buNone/>
            </a:pPr>
            <a:r>
              <a:rPr lang="es-ES" sz="1700" dirty="0">
                <a:effectLst/>
                <a:latin typeface="Open Sans" panose="020B0606030504020204" pitchFamily="34" charset="0"/>
                <a:ea typeface="Calibri" panose="020F0502020204030204" pitchFamily="34" charset="0"/>
                <a:cs typeface="Times New Roman" panose="02020603050405020304" pitchFamily="18" charset="0"/>
              </a:rPr>
              <a:t>-  Deberá destinarse a reserva legal al menos el 20% del beneficio hasta que la suma de esta y el capital social alcance el importe de 3.000 €.</a:t>
            </a:r>
            <a:endParaRPr lang="es-ES" sz="1700" dirty="0">
              <a:effectLst/>
              <a:latin typeface="Calibri" panose="020F0502020204030204" pitchFamily="34" charset="0"/>
              <a:ea typeface="Calibri" panose="020F0502020204030204" pitchFamily="34" charset="0"/>
              <a:cs typeface="Times New Roman" panose="02020603050405020304" pitchFamily="18" charset="0"/>
            </a:endParaRPr>
          </a:p>
          <a:p>
            <a:pPr lvl="1" indent="0">
              <a:spcAft>
                <a:spcPts val="1200"/>
              </a:spcAft>
              <a:buNone/>
            </a:pPr>
            <a:r>
              <a:rPr lang="es-ES" sz="1700" dirty="0">
                <a:effectLst/>
                <a:latin typeface="Open Sans" panose="020B0606030504020204" pitchFamily="34" charset="0"/>
                <a:ea typeface="Calibri" panose="020F0502020204030204" pitchFamily="34" charset="0"/>
                <a:cs typeface="Times New Roman" panose="02020603050405020304" pitchFamily="18" charset="0"/>
              </a:rPr>
              <a:t>- En caso de liquidación, si el patrimonio de la sociedad fuera insuficiente para atender el pago de las obligaciones sociales, los socios responderán solidariamente por la diferencia entre el importe de 3.000 € y la cifra del capital suscrito.</a:t>
            </a:r>
            <a:endParaRPr lang="es-ES" sz="17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700" dirty="0"/>
          </a:p>
        </p:txBody>
      </p:sp>
    </p:spTree>
    <p:extLst>
      <p:ext uri="{BB962C8B-B14F-4D97-AF65-F5344CB8AC3E}">
        <p14:creationId xmlns:p14="http://schemas.microsoft.com/office/powerpoint/2010/main" val="120518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7AF8DBF-A2DB-828D-31AE-9F33B26C6140}"/>
              </a:ext>
            </a:extLst>
          </p:cNvPr>
          <p:cNvPicPr>
            <a:picLocks noChangeAspect="1"/>
          </p:cNvPicPr>
          <p:nvPr/>
        </p:nvPicPr>
        <p:blipFill rotWithShape="1">
          <a:blip r:embed="rId2">
            <a:duotone>
              <a:schemeClr val="bg2">
                <a:shade val="45000"/>
                <a:satMod val="135000"/>
              </a:schemeClr>
              <a:prstClr val="white"/>
            </a:duotone>
          </a:blip>
          <a:srcRect b="6250"/>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FF279B5-0B1A-C59F-7EF0-52724A91B0B0}"/>
              </a:ext>
            </a:extLst>
          </p:cNvPr>
          <p:cNvSpPr>
            <a:spLocks noGrp="1"/>
          </p:cNvSpPr>
          <p:nvPr>
            <p:ph type="title"/>
          </p:nvPr>
        </p:nvSpPr>
        <p:spPr>
          <a:xfrm>
            <a:off x="838200" y="365125"/>
            <a:ext cx="10515600" cy="1325563"/>
          </a:xfrm>
        </p:spPr>
        <p:txBody>
          <a:bodyPr>
            <a:normAutofit/>
          </a:bodyPr>
          <a:lstStyle/>
          <a:p>
            <a:r>
              <a:rPr lang="es-ES" b="1"/>
              <a:t>SOCIEDAD DE RESPONSABILIDAD LIMITADA (S.R.L o S.L.)</a:t>
            </a:r>
          </a:p>
        </p:txBody>
      </p:sp>
      <p:graphicFrame>
        <p:nvGraphicFramePr>
          <p:cNvPr id="25" name="Marcador de contenido 2">
            <a:extLst>
              <a:ext uri="{FF2B5EF4-FFF2-40B4-BE49-F238E27FC236}">
                <a16:creationId xmlns:a16="http://schemas.microsoft.com/office/drawing/2014/main" id="{231B8DCC-381C-F501-160F-17EC31B85D8E}"/>
              </a:ext>
            </a:extLst>
          </p:cNvPr>
          <p:cNvGraphicFramePr>
            <a:graphicFrameLocks noGrp="1"/>
          </p:cNvGraphicFramePr>
          <p:nvPr>
            <p:ph idx="1"/>
            <p:extLst>
              <p:ext uri="{D42A27DB-BD31-4B8C-83A1-F6EECF244321}">
                <p14:modId xmlns:p14="http://schemas.microsoft.com/office/powerpoint/2010/main" val="6797336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924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graphicEl>
                                              <a:dgm id="{F969369D-B06A-4862-938D-56380920C801}"/>
                                            </p:graphicEl>
                                          </p:spTgt>
                                        </p:tgtEl>
                                        <p:attrNameLst>
                                          <p:attrName>style.visibility</p:attrName>
                                        </p:attrNameLst>
                                      </p:cBhvr>
                                      <p:to>
                                        <p:strVal val="visible"/>
                                      </p:to>
                                    </p:set>
                                    <p:anim calcmode="lin" valueType="num">
                                      <p:cBhvr additive="base">
                                        <p:cTn id="7" dur="500" fill="hold"/>
                                        <p:tgtEl>
                                          <p:spTgt spid="25">
                                            <p:graphicEl>
                                              <a:dgm id="{F969369D-B06A-4862-938D-56380920C80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graphicEl>
                                              <a:dgm id="{F969369D-B06A-4862-938D-56380920C80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graphicEl>
                                              <a:dgm id="{112F7CD8-779F-4DDF-B343-79F03E900C76}"/>
                                            </p:graphicEl>
                                          </p:spTgt>
                                        </p:tgtEl>
                                        <p:attrNameLst>
                                          <p:attrName>style.visibility</p:attrName>
                                        </p:attrNameLst>
                                      </p:cBhvr>
                                      <p:to>
                                        <p:strVal val="visible"/>
                                      </p:to>
                                    </p:set>
                                    <p:anim calcmode="lin" valueType="num">
                                      <p:cBhvr additive="base">
                                        <p:cTn id="13" dur="500" fill="hold"/>
                                        <p:tgtEl>
                                          <p:spTgt spid="25">
                                            <p:graphicEl>
                                              <a:dgm id="{112F7CD8-779F-4DDF-B343-79F03E900C76}"/>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graphicEl>
                                              <a:dgm id="{112F7CD8-779F-4DDF-B343-79F03E900C76}"/>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graphicEl>
                                              <a:dgm id="{7DE8273D-F453-44AA-959F-EB25EF8A2637}"/>
                                            </p:graphicEl>
                                          </p:spTgt>
                                        </p:tgtEl>
                                        <p:attrNameLst>
                                          <p:attrName>style.visibility</p:attrName>
                                        </p:attrNameLst>
                                      </p:cBhvr>
                                      <p:to>
                                        <p:strVal val="visible"/>
                                      </p:to>
                                    </p:set>
                                    <p:anim calcmode="lin" valueType="num">
                                      <p:cBhvr additive="base">
                                        <p:cTn id="19" dur="500" fill="hold"/>
                                        <p:tgtEl>
                                          <p:spTgt spid="25">
                                            <p:graphicEl>
                                              <a:dgm id="{7DE8273D-F453-44AA-959F-EB25EF8A2637}"/>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graphicEl>
                                              <a:dgm id="{7DE8273D-F453-44AA-959F-EB25EF8A2637}"/>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graphicEl>
                                              <a:dgm id="{8FAD72FA-5974-431E-AD05-C98E7CC655BC}"/>
                                            </p:graphicEl>
                                          </p:spTgt>
                                        </p:tgtEl>
                                        <p:attrNameLst>
                                          <p:attrName>style.visibility</p:attrName>
                                        </p:attrNameLst>
                                      </p:cBhvr>
                                      <p:to>
                                        <p:strVal val="visible"/>
                                      </p:to>
                                    </p:set>
                                    <p:anim calcmode="lin" valueType="num">
                                      <p:cBhvr additive="base">
                                        <p:cTn id="25" dur="500" fill="hold"/>
                                        <p:tgtEl>
                                          <p:spTgt spid="25">
                                            <p:graphicEl>
                                              <a:dgm id="{8FAD72FA-5974-431E-AD05-C98E7CC655B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graphicEl>
                                              <a:dgm id="{8FAD72FA-5974-431E-AD05-C98E7CC655BC}"/>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graphicEl>
                                              <a:dgm id="{F61ED1FA-1E79-46E7-BA69-34DE32308058}"/>
                                            </p:graphicEl>
                                          </p:spTgt>
                                        </p:tgtEl>
                                        <p:attrNameLst>
                                          <p:attrName>style.visibility</p:attrName>
                                        </p:attrNameLst>
                                      </p:cBhvr>
                                      <p:to>
                                        <p:strVal val="visible"/>
                                      </p:to>
                                    </p:set>
                                    <p:anim calcmode="lin" valueType="num">
                                      <p:cBhvr additive="base">
                                        <p:cTn id="31" dur="500" fill="hold"/>
                                        <p:tgtEl>
                                          <p:spTgt spid="25">
                                            <p:graphicEl>
                                              <a:dgm id="{F61ED1FA-1E79-46E7-BA69-34DE32308058}"/>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graphicEl>
                                              <a:dgm id="{F61ED1FA-1E79-46E7-BA69-34DE32308058}"/>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graphicEl>
                                              <a:dgm id="{0FCB80CC-EB40-49FC-95F5-A73C65D71698}"/>
                                            </p:graphicEl>
                                          </p:spTgt>
                                        </p:tgtEl>
                                        <p:attrNameLst>
                                          <p:attrName>style.visibility</p:attrName>
                                        </p:attrNameLst>
                                      </p:cBhvr>
                                      <p:to>
                                        <p:strVal val="visible"/>
                                      </p:to>
                                    </p:set>
                                    <p:anim calcmode="lin" valueType="num">
                                      <p:cBhvr additive="base">
                                        <p:cTn id="37" dur="500" fill="hold"/>
                                        <p:tgtEl>
                                          <p:spTgt spid="25">
                                            <p:graphicEl>
                                              <a:dgm id="{0FCB80CC-EB40-49FC-95F5-A73C65D7169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
                                            <p:graphicEl>
                                              <a:dgm id="{0FCB80CC-EB40-49FC-95F5-A73C65D7169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EC986EB-0F78-712A-A2F0-5E72706D8ACF}"/>
              </a:ext>
            </a:extLst>
          </p:cNvPr>
          <p:cNvPicPr>
            <a:picLocks noChangeAspect="1"/>
          </p:cNvPicPr>
          <p:nvPr/>
        </p:nvPicPr>
        <p:blipFill>
          <a:blip r:embed="rId2"/>
          <a:stretch>
            <a:fillRect/>
          </a:stretch>
        </p:blipFill>
        <p:spPr>
          <a:xfrm>
            <a:off x="10160000" y="4847696"/>
            <a:ext cx="1290637" cy="1290637"/>
          </a:xfrm>
          <a:prstGeom prst="rect">
            <a:avLst/>
          </a:prstGeom>
        </p:spPr>
      </p:pic>
      <p:pic>
        <p:nvPicPr>
          <p:cNvPr id="6" name="Imagen 5">
            <a:extLst>
              <a:ext uri="{FF2B5EF4-FFF2-40B4-BE49-F238E27FC236}">
                <a16:creationId xmlns:a16="http://schemas.microsoft.com/office/drawing/2014/main" id="{CCFBCB62-77C6-E7DC-93C3-DE2185A51FB3}"/>
              </a:ext>
            </a:extLst>
          </p:cNvPr>
          <p:cNvPicPr>
            <a:picLocks noChangeAspect="1"/>
          </p:cNvPicPr>
          <p:nvPr/>
        </p:nvPicPr>
        <p:blipFill>
          <a:blip r:embed="rId3"/>
          <a:stretch>
            <a:fillRect/>
          </a:stretch>
        </p:blipFill>
        <p:spPr>
          <a:xfrm rot="21388075">
            <a:off x="898059" y="604350"/>
            <a:ext cx="1224856" cy="1224856"/>
          </a:xfrm>
          <a:prstGeom prst="rect">
            <a:avLst/>
          </a:prstGeom>
        </p:spPr>
      </p:pic>
      <p:graphicFrame>
        <p:nvGraphicFramePr>
          <p:cNvPr id="4" name="Diagrama 3">
            <a:extLst>
              <a:ext uri="{FF2B5EF4-FFF2-40B4-BE49-F238E27FC236}">
                <a16:creationId xmlns:a16="http://schemas.microsoft.com/office/drawing/2014/main" id="{D2035B4C-7416-86C3-98C1-7C4B60B0AA03}"/>
              </a:ext>
            </a:extLst>
          </p:cNvPr>
          <p:cNvGraphicFramePr/>
          <p:nvPr>
            <p:extLst>
              <p:ext uri="{D42A27DB-BD31-4B8C-83A1-F6EECF244321}">
                <p14:modId xmlns:p14="http://schemas.microsoft.com/office/powerpoint/2010/main" val="20155496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230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3A917-F0DA-F82B-E3A6-F66D1EBDDABB}"/>
              </a:ext>
            </a:extLst>
          </p:cNvPr>
          <p:cNvSpPr>
            <a:spLocks noGrp="1"/>
          </p:cNvSpPr>
          <p:nvPr>
            <p:ph type="title"/>
          </p:nvPr>
        </p:nvSpPr>
        <p:spPr>
          <a:xfrm>
            <a:off x="838200" y="365125"/>
            <a:ext cx="10515600" cy="644525"/>
          </a:xfrm>
        </p:spPr>
        <p:txBody>
          <a:bodyPr>
            <a:normAutofit/>
          </a:bodyPr>
          <a:lstStyle/>
          <a:p>
            <a:r>
              <a:rPr lang="es-ES" sz="3600" b="1" dirty="0"/>
              <a:t>SOCIEDAD ANÓNIMA (S.A.)</a:t>
            </a:r>
          </a:p>
        </p:txBody>
      </p:sp>
      <p:sp>
        <p:nvSpPr>
          <p:cNvPr id="3" name="Marcador de contenido 2">
            <a:extLst>
              <a:ext uri="{FF2B5EF4-FFF2-40B4-BE49-F238E27FC236}">
                <a16:creationId xmlns:a16="http://schemas.microsoft.com/office/drawing/2014/main" id="{09812E43-7701-5477-E2AE-73FB6270FA03}"/>
              </a:ext>
            </a:extLst>
          </p:cNvPr>
          <p:cNvSpPr>
            <a:spLocks noGrp="1"/>
          </p:cNvSpPr>
          <p:nvPr>
            <p:ph idx="1"/>
          </p:nvPr>
        </p:nvSpPr>
        <p:spPr>
          <a:xfrm>
            <a:off x="838200" y="1190625"/>
            <a:ext cx="10515600" cy="4986338"/>
          </a:xfrm>
        </p:spPr>
        <p:txBody>
          <a:bodyPr/>
          <a:lstStyle/>
          <a:p>
            <a:pPr indent="450215" algn="just">
              <a:lnSpc>
                <a:spcPct val="115000"/>
              </a:lnSpc>
              <a:spcAft>
                <a:spcPts val="600"/>
              </a:spcAft>
            </a:pPr>
            <a:r>
              <a:rPr lang="es-ES" sz="1800" dirty="0">
                <a:effectLst/>
                <a:latin typeface="Open Sans" panose="020B0606030504020204" pitchFamily="34" charset="0"/>
                <a:ea typeface="Calibri" panose="020F0502020204030204" pitchFamily="34" charset="0"/>
                <a:cs typeface="Times New Roman" panose="02020603050405020304" pitchFamily="18" charset="0"/>
              </a:rPr>
              <a:t>Se trata de una sociedad de carácter mercantil en la cual el capital social, dividido en </a:t>
            </a:r>
            <a:r>
              <a:rPr lang="es-ES" sz="1800" b="1" dirty="0">
                <a:effectLst/>
                <a:latin typeface="Open Sans" panose="020B0606030504020204" pitchFamily="34" charset="0"/>
                <a:ea typeface="Calibri" panose="020F0502020204030204" pitchFamily="34" charset="0"/>
                <a:cs typeface="Times New Roman" panose="02020603050405020304" pitchFamily="18" charset="0"/>
              </a:rPr>
              <a:t>ACCIONES,</a:t>
            </a:r>
            <a:r>
              <a:rPr lang="es-ES" sz="1800" dirty="0">
                <a:effectLst/>
                <a:latin typeface="Open Sans" panose="020B0606030504020204" pitchFamily="34" charset="0"/>
                <a:ea typeface="Calibri" panose="020F0502020204030204" pitchFamily="34" charset="0"/>
                <a:cs typeface="Times New Roman" panose="02020603050405020304" pitchFamily="18" charset="0"/>
              </a:rPr>
              <a:t> está integrado por las aportaciones de los socios, los cuales no responden personalmente de las deudas sociales.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15000"/>
              </a:lnSpc>
              <a:spcAft>
                <a:spcPts val="1200"/>
              </a:spcAft>
            </a:pPr>
            <a:r>
              <a:rPr lang="es-ES" sz="1800" dirty="0">
                <a:effectLst/>
                <a:latin typeface="Open Sans" panose="020B0606030504020204" pitchFamily="34" charset="0"/>
                <a:ea typeface="Calibri" panose="020F0502020204030204" pitchFamily="34" charset="0"/>
                <a:cs typeface="Times New Roman" panose="02020603050405020304" pitchFamily="18" charset="0"/>
              </a:rPr>
              <a:t>El capital social, constituido por las aportaciones de los socios, no podrá ser inferior a </a:t>
            </a:r>
            <a:r>
              <a:rPr lang="es-ES" sz="1800" b="1" dirty="0">
                <a:effectLst/>
                <a:latin typeface="Open Sans" panose="020B0606030504020204" pitchFamily="34" charset="0"/>
                <a:ea typeface="Calibri" panose="020F0502020204030204" pitchFamily="34" charset="0"/>
                <a:cs typeface="Times New Roman" panose="02020603050405020304" pitchFamily="18" charset="0"/>
              </a:rPr>
              <a:t>60.000€</a:t>
            </a:r>
            <a:r>
              <a:rPr lang="es-ES" sz="1800" dirty="0">
                <a:effectLst/>
                <a:latin typeface="Open Sans" panose="020B0606030504020204" pitchFamily="34" charset="0"/>
                <a:ea typeface="Calibri" panose="020F0502020204030204" pitchFamily="34" charset="0"/>
                <a:cs typeface="Times New Roman" panose="02020603050405020304" pitchFamily="18" charset="0"/>
              </a:rPr>
              <a:t>. Deberá estar totalmente suscrito en el momento de la constitución de la sociedad y desembolsado en un 25% al menos.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90054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0FB46B-E2CE-E0CF-493A-3423F3D0AA7E}"/>
              </a:ext>
            </a:extLst>
          </p:cNvPr>
          <p:cNvSpPr>
            <a:spLocks noGrp="1"/>
          </p:cNvSpPr>
          <p:nvPr>
            <p:ph type="title"/>
          </p:nvPr>
        </p:nvSpPr>
        <p:spPr>
          <a:xfrm>
            <a:off x="838200" y="365125"/>
            <a:ext cx="10515600" cy="847855"/>
          </a:xfrm>
        </p:spPr>
        <p:txBody>
          <a:bodyPr>
            <a:normAutofit/>
          </a:bodyPr>
          <a:lstStyle/>
          <a:p>
            <a:r>
              <a:rPr lang="es-ES" sz="3600" b="1" dirty="0"/>
              <a:t>SOCIEDAD ANÓNIMA (S.A.)</a:t>
            </a:r>
          </a:p>
        </p:txBody>
      </p:sp>
      <p:graphicFrame>
        <p:nvGraphicFramePr>
          <p:cNvPr id="4" name="Marcador de contenido 3">
            <a:extLst>
              <a:ext uri="{FF2B5EF4-FFF2-40B4-BE49-F238E27FC236}">
                <a16:creationId xmlns:a16="http://schemas.microsoft.com/office/drawing/2014/main" id="{3C311947-D915-9826-710E-6455DB6EF727}"/>
              </a:ext>
            </a:extLst>
          </p:cNvPr>
          <p:cNvGraphicFramePr>
            <a:graphicFrameLocks noGrp="1"/>
          </p:cNvGraphicFramePr>
          <p:nvPr>
            <p:ph idx="1"/>
            <p:extLst>
              <p:ext uri="{D42A27DB-BD31-4B8C-83A1-F6EECF244321}">
                <p14:modId xmlns:p14="http://schemas.microsoft.com/office/powerpoint/2010/main" val="33818008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176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3CA7F9E-0F6A-D20B-1128-6DD2425625CC}"/>
              </a:ext>
            </a:extLst>
          </p:cNvPr>
          <p:cNvPicPr>
            <a:picLocks noChangeAspect="1"/>
          </p:cNvPicPr>
          <p:nvPr/>
        </p:nvPicPr>
        <p:blipFill>
          <a:blip r:embed="rId2"/>
          <a:stretch>
            <a:fillRect/>
          </a:stretch>
        </p:blipFill>
        <p:spPr>
          <a:xfrm>
            <a:off x="1969285" y="643466"/>
            <a:ext cx="8253429" cy="5571067"/>
          </a:xfrm>
          <a:prstGeom prst="rect">
            <a:avLst/>
          </a:prstGeom>
        </p:spPr>
      </p:pic>
    </p:spTree>
    <p:extLst>
      <p:ext uri="{BB962C8B-B14F-4D97-AF65-F5344CB8AC3E}">
        <p14:creationId xmlns:p14="http://schemas.microsoft.com/office/powerpoint/2010/main" val="335385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45480-89B1-3DD5-CF3C-546E16D03BCE}"/>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b="1" kern="1200">
                <a:solidFill>
                  <a:schemeClr val="tx1"/>
                </a:solidFill>
                <a:latin typeface="+mj-lt"/>
                <a:ea typeface="+mj-ea"/>
                <a:cs typeface="+mj-cs"/>
              </a:rPr>
              <a:t>OBLIGACIONES FISCALES</a:t>
            </a:r>
          </a:p>
        </p:txBody>
      </p:sp>
      <p:sp>
        <p:nvSpPr>
          <p:cNvPr id="13" name="CuadroTexto 12">
            <a:extLst>
              <a:ext uri="{FF2B5EF4-FFF2-40B4-BE49-F238E27FC236}">
                <a16:creationId xmlns:a16="http://schemas.microsoft.com/office/drawing/2014/main" id="{3E7802A8-B3A7-94AC-7FCB-687530AF3FD5}"/>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900">
                <a:effectLst/>
              </a:rPr>
              <a:t>Toda empresa una vez que empieza a funcionar, va a tener que contribuir a través del pago de tributos. De esta manera vamos a hacer frente a las obligaciones fiscales. Lo que pretende el sistema tributario en lo que concierne a nuestro negocio (y a cualquier empresa) es conseguir que todos contribuyamos al sostenimiento de los gastos públicos de acuerdo con nuestra capacidad económica</a:t>
            </a:r>
            <a:endParaRPr lang="en-US" sz="1900"/>
          </a:p>
        </p:txBody>
      </p:sp>
      <p:sp>
        <p:nvSpPr>
          <p:cNvPr id="18" name="Rectangle 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EDF49102-3790-E15E-A237-50422D7BB8E0}"/>
              </a:ext>
            </a:extLst>
          </p:cNvPr>
          <p:cNvPicPr>
            <a:picLocks noGrp="1" noChangeAspect="1"/>
          </p:cNvPicPr>
          <p:nvPr>
            <p:ph idx="1"/>
          </p:nvPr>
        </p:nvPicPr>
        <p:blipFill>
          <a:blip r:embed="rId2"/>
          <a:stretch>
            <a:fillRect/>
          </a:stretch>
        </p:blipFill>
        <p:spPr>
          <a:xfrm>
            <a:off x="5405862" y="1682791"/>
            <a:ext cx="6019331" cy="3489171"/>
          </a:xfrm>
          <a:prstGeom prst="rect">
            <a:avLst/>
          </a:prstGeom>
          <a:effectLst/>
        </p:spPr>
      </p:pic>
    </p:spTree>
    <p:extLst>
      <p:ext uri="{BB962C8B-B14F-4D97-AF65-F5344CB8AC3E}">
        <p14:creationId xmlns:p14="http://schemas.microsoft.com/office/powerpoint/2010/main" val="156299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3D80041F-18CA-DD36-D057-114D2E08C6EC}"/>
              </a:ext>
            </a:extLst>
          </p:cNvPr>
          <p:cNvSpPr>
            <a:spLocks noGrp="1"/>
          </p:cNvSpPr>
          <p:nvPr>
            <p:ph type="title"/>
          </p:nvPr>
        </p:nvSpPr>
        <p:spPr>
          <a:xfrm>
            <a:off x="958506" y="800392"/>
            <a:ext cx="10264697" cy="1212102"/>
          </a:xfrm>
        </p:spPr>
        <p:txBody>
          <a:bodyPr>
            <a:normAutofit/>
          </a:bodyPr>
          <a:lstStyle/>
          <a:p>
            <a:r>
              <a:rPr lang="es-ES" sz="4000" b="1">
                <a:solidFill>
                  <a:srgbClr val="FFFFFF"/>
                </a:solidFill>
              </a:rPr>
              <a:t>CREACIÓN DE UNA EMPRESA</a:t>
            </a:r>
          </a:p>
        </p:txBody>
      </p:sp>
      <p:sp>
        <p:nvSpPr>
          <p:cNvPr id="3" name="Marcador de contenido 2">
            <a:extLst>
              <a:ext uri="{FF2B5EF4-FFF2-40B4-BE49-F238E27FC236}">
                <a16:creationId xmlns:a16="http://schemas.microsoft.com/office/drawing/2014/main" id="{899BAD30-677E-1E4F-5D17-814CF81F0494}"/>
              </a:ext>
            </a:extLst>
          </p:cNvPr>
          <p:cNvSpPr>
            <a:spLocks noGrp="1"/>
          </p:cNvSpPr>
          <p:nvPr>
            <p:ph idx="1"/>
          </p:nvPr>
        </p:nvSpPr>
        <p:spPr>
          <a:xfrm>
            <a:off x="1367624" y="2490436"/>
            <a:ext cx="9708995" cy="3567173"/>
          </a:xfrm>
        </p:spPr>
        <p:style>
          <a:lnRef idx="1">
            <a:schemeClr val="accent2"/>
          </a:lnRef>
          <a:fillRef idx="2">
            <a:schemeClr val="accent2"/>
          </a:fillRef>
          <a:effectRef idx="1">
            <a:schemeClr val="accent2"/>
          </a:effectRef>
          <a:fontRef idx="minor">
            <a:schemeClr val="dk1"/>
          </a:fontRef>
        </p:style>
        <p:txBody>
          <a:bodyPr anchor="t">
            <a:normAutofit/>
          </a:bodyPr>
          <a:lstStyle/>
          <a:p>
            <a:pPr marL="514350" indent="-285750" fontAlgn="base">
              <a:spcAft>
                <a:spcPts val="800"/>
              </a:spcAft>
              <a:buFont typeface="Wingdings" panose="05000000000000000000" pitchFamily="2" charset="2"/>
              <a:buChar char=""/>
            </a:pPr>
            <a:r>
              <a:rPr lang="es-ES" sz="2400" dirty="0">
                <a:effectLst/>
                <a:latin typeface="Open Sans" panose="020B0606030504020204" pitchFamily="34" charset="0"/>
                <a:ea typeface="Times New Roman" panose="02020603050405020304" pitchFamily="18" charset="0"/>
                <a:cs typeface="Times New Roman" panose="02020603050405020304" pitchFamily="18" charset="0"/>
              </a:rPr>
              <a:t>El proceso para crear una empresa se puede dividir en </a:t>
            </a:r>
            <a:r>
              <a:rPr lang="es-ES" sz="2400" b="1" u="sng" dirty="0">
                <a:effectLst/>
                <a:latin typeface="Open Sans" panose="020B0606030504020204" pitchFamily="34" charset="0"/>
                <a:ea typeface="Times New Roman" panose="02020603050405020304" pitchFamily="18" charset="0"/>
                <a:cs typeface="Times New Roman" panose="02020603050405020304" pitchFamily="18" charset="0"/>
              </a:rPr>
              <a:t>dos fases</a:t>
            </a:r>
            <a:r>
              <a:rPr lang="es-ES" sz="2400" dirty="0">
                <a:effectLst/>
                <a:latin typeface="Open Sans" panose="020B0606030504020204" pitchFamily="34" charset="0"/>
                <a:ea typeface="Times New Roman" panose="02020603050405020304" pitchFamily="18" charset="0"/>
                <a:cs typeface="Times New Roman" panose="02020603050405020304" pitchFamily="18" charset="0"/>
              </a:rPr>
              <a:t>:</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lvl="1" fontAlgn="base">
              <a:spcAft>
                <a:spcPts val="800"/>
              </a:spcAft>
              <a:buSzPts val="1000"/>
              <a:buFont typeface="Wingdings" panose="05000000000000000000" pitchFamily="2" charset="2"/>
              <a:buChar char="Ø"/>
              <a:tabLst>
                <a:tab pos="457200" algn="l"/>
              </a:tabLst>
            </a:pPr>
            <a:r>
              <a:rPr lang="es-ES" dirty="0">
                <a:effectLst/>
                <a:latin typeface="Open Sans" panose="020B0606030504020204" pitchFamily="34" charset="0"/>
                <a:ea typeface="Times New Roman" panose="02020603050405020304" pitchFamily="18" charset="0"/>
                <a:cs typeface="Times New Roman" panose="02020603050405020304" pitchFamily="18" charset="0"/>
              </a:rPr>
              <a:t>La primera consiste en la </a:t>
            </a:r>
            <a:r>
              <a:rPr lang="es-ES" b="1" u="sng" dirty="0">
                <a:effectLst/>
                <a:latin typeface="Open Sans" panose="020B0606030504020204" pitchFamily="34" charset="0"/>
                <a:ea typeface="Times New Roman" panose="02020603050405020304" pitchFamily="18" charset="0"/>
                <a:cs typeface="Times New Roman" panose="02020603050405020304" pitchFamily="18" charset="0"/>
              </a:rPr>
              <a:t>configuración del soporte jurídico</a:t>
            </a:r>
            <a:r>
              <a:rPr lang="es-ES" dirty="0">
                <a:effectLst/>
                <a:latin typeface="Open Sans" panose="020B0606030504020204" pitchFamily="34" charset="0"/>
                <a:ea typeface="Times New Roman" panose="02020603050405020304" pitchFamily="18" charset="0"/>
                <a:cs typeface="Times New Roman" panose="02020603050405020304" pitchFamily="18" charset="0"/>
              </a:rPr>
              <a:t>, es decir, la constitución de la empresa para poder ejercer una actividad económica.</a:t>
            </a:r>
          </a:p>
          <a:p>
            <a:pPr lvl="1" fontAlgn="base">
              <a:spcAft>
                <a:spcPts val="800"/>
              </a:spcAft>
              <a:buSzPts val="1000"/>
              <a:buFont typeface="Wingdings" panose="05000000000000000000" pitchFamily="2" charset="2"/>
              <a:buChar char="Ø"/>
              <a:tabLst>
                <a:tab pos="457200" algn="l"/>
              </a:tabLst>
            </a:pPr>
            <a:r>
              <a:rPr lang="es-ES" dirty="0">
                <a:effectLst/>
                <a:latin typeface="Open Sans" panose="020B0606030504020204" pitchFamily="34" charset="0"/>
                <a:ea typeface="Times New Roman" panose="02020603050405020304" pitchFamily="18" charset="0"/>
                <a:cs typeface="Times New Roman" panose="02020603050405020304" pitchFamily="18" charset="0"/>
              </a:rPr>
              <a:t>Una vez constituida, deberá </a:t>
            </a:r>
            <a:r>
              <a:rPr lang="es-ES" b="1" u="sng" dirty="0">
                <a:effectLst/>
                <a:latin typeface="Open Sans" panose="020B0606030504020204" pitchFamily="34" charset="0"/>
                <a:ea typeface="Times New Roman" panose="02020603050405020304" pitchFamily="18" charset="0"/>
                <a:cs typeface="Times New Roman" panose="02020603050405020304" pitchFamily="18" charset="0"/>
              </a:rPr>
              <a:t>ponerla en marcha </a:t>
            </a:r>
            <a:r>
              <a:rPr lang="es-ES" dirty="0">
                <a:effectLst/>
                <a:latin typeface="Open Sans" panose="020B0606030504020204" pitchFamily="34" charset="0"/>
                <a:ea typeface="Times New Roman" panose="02020603050405020304" pitchFamily="18" charset="0"/>
                <a:cs typeface="Times New Roman" panose="02020603050405020304" pitchFamily="18" charset="0"/>
              </a:rPr>
              <a:t>mediante su inscripción en el Registro correspondiente, así como la adquisición de las licencias y autorizaciones que sean necesarios para el ejercicio de la actividad.</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2400" dirty="0"/>
          </a:p>
        </p:txBody>
      </p:sp>
    </p:spTree>
    <p:extLst>
      <p:ext uri="{BB962C8B-B14F-4D97-AF65-F5344CB8AC3E}">
        <p14:creationId xmlns:p14="http://schemas.microsoft.com/office/powerpoint/2010/main" val="14495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595C68E-65F4-495E-A1B3-EBE3CD3A1D2E}"/>
              </a:ext>
            </a:extLst>
          </p:cNvPr>
          <p:cNvPicPr>
            <a:picLocks noChangeAspect="1"/>
          </p:cNvPicPr>
          <p:nvPr/>
        </p:nvPicPr>
        <p:blipFill>
          <a:blip r:embed="rId2"/>
          <a:stretch>
            <a:fillRect/>
          </a:stretch>
        </p:blipFill>
        <p:spPr>
          <a:xfrm>
            <a:off x="3810000" y="237195"/>
            <a:ext cx="5657850" cy="6353205"/>
          </a:xfrm>
          <a:prstGeom prst="rect">
            <a:avLst/>
          </a:prstGeom>
          <a:ln>
            <a:noFill/>
          </a:ln>
        </p:spPr>
      </p:pic>
    </p:spTree>
    <p:extLst>
      <p:ext uri="{BB962C8B-B14F-4D97-AF65-F5344CB8AC3E}">
        <p14:creationId xmlns:p14="http://schemas.microsoft.com/office/powerpoint/2010/main" val="126458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36CA4F-C03A-D6B1-D8B6-0965B68319BA}"/>
              </a:ext>
            </a:extLst>
          </p:cNvPr>
          <p:cNvSpPr>
            <a:spLocks noGrp="1"/>
          </p:cNvSpPr>
          <p:nvPr>
            <p:ph type="title"/>
          </p:nvPr>
        </p:nvSpPr>
        <p:spPr>
          <a:xfrm>
            <a:off x="838200" y="556995"/>
            <a:ext cx="10515600" cy="1133693"/>
          </a:xfrm>
        </p:spPr>
        <p:txBody>
          <a:bodyPr>
            <a:normAutofit fontScale="90000"/>
          </a:bodyPr>
          <a:lstStyle/>
          <a:p>
            <a:r>
              <a:rPr lang="es-ES" sz="2500" b="1" dirty="0">
                <a:effectLst/>
                <a:latin typeface="Open Sans" panose="020B0606030504020204" pitchFamily="34" charset="0"/>
                <a:ea typeface="Calibri" panose="020F0502020204030204" pitchFamily="34" charset="0"/>
                <a:cs typeface="Times New Roman" panose="02020603050405020304" pitchFamily="18" charset="0"/>
              </a:rPr>
              <a:t>Una primera aproximación a los tributos necesita que revisemos la clasificación de los mismos en tasas, contribuciones e impuestos:</a:t>
            </a:r>
            <a:br>
              <a:rPr lang="es-ES" sz="2500" b="1" dirty="0">
                <a:effectLst/>
                <a:latin typeface="Calibri" panose="020F0502020204030204" pitchFamily="34" charset="0"/>
                <a:ea typeface="Calibri" panose="020F0502020204030204" pitchFamily="34" charset="0"/>
                <a:cs typeface="Times New Roman" panose="02020603050405020304" pitchFamily="18" charset="0"/>
              </a:rPr>
            </a:br>
            <a:endParaRPr lang="es-ES" sz="2500" b="1" dirty="0"/>
          </a:p>
        </p:txBody>
      </p:sp>
      <p:graphicFrame>
        <p:nvGraphicFramePr>
          <p:cNvPr id="5" name="Marcador de contenido 4">
            <a:extLst>
              <a:ext uri="{FF2B5EF4-FFF2-40B4-BE49-F238E27FC236}">
                <a16:creationId xmlns:a16="http://schemas.microsoft.com/office/drawing/2014/main" id="{20BDBB27-1318-4564-A4DF-81A2B7EE0716}"/>
              </a:ext>
            </a:extLst>
          </p:cNvPr>
          <p:cNvGraphicFramePr>
            <a:graphicFrameLocks noGrp="1"/>
          </p:cNvGraphicFramePr>
          <p:nvPr>
            <p:ph idx="1"/>
            <p:extLst>
              <p:ext uri="{D42A27DB-BD31-4B8C-83A1-F6EECF244321}">
                <p14:modId xmlns:p14="http://schemas.microsoft.com/office/powerpoint/2010/main" val="24213371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367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A6A48C-6E4E-8A8A-0E61-E1AA9D0B838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IMPUESTOS</a:t>
            </a:r>
          </a:p>
        </p:txBody>
      </p:sp>
      <p:pic>
        <p:nvPicPr>
          <p:cNvPr id="4" name="Marcador de contenido 3">
            <a:extLst>
              <a:ext uri="{FF2B5EF4-FFF2-40B4-BE49-F238E27FC236}">
                <a16:creationId xmlns:a16="http://schemas.microsoft.com/office/drawing/2014/main" id="{94EC5D68-0C75-4295-0679-015BDACDA90F}"/>
              </a:ext>
            </a:extLst>
          </p:cNvPr>
          <p:cNvPicPr>
            <a:picLocks noGrp="1" noChangeAspect="1"/>
          </p:cNvPicPr>
          <p:nvPr>
            <p:ph idx="1"/>
          </p:nvPr>
        </p:nvPicPr>
        <p:blipFill>
          <a:blip r:embed="rId2"/>
          <a:stretch>
            <a:fillRect/>
          </a:stretch>
        </p:blipFill>
        <p:spPr>
          <a:xfrm>
            <a:off x="5487710" y="152400"/>
            <a:ext cx="6370915" cy="6477000"/>
          </a:xfrm>
          <a:prstGeom prst="rect">
            <a:avLst/>
          </a:prstGeom>
        </p:spPr>
      </p:pic>
    </p:spTree>
    <p:extLst>
      <p:ext uri="{BB962C8B-B14F-4D97-AF65-F5344CB8AC3E}">
        <p14:creationId xmlns:p14="http://schemas.microsoft.com/office/powerpoint/2010/main" val="131454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0A64BB1-46EB-6486-04DB-5A4A32597DBE}"/>
              </a:ext>
            </a:extLst>
          </p:cNvPr>
          <p:cNvSpPr>
            <a:spLocks noGrp="1"/>
          </p:cNvSpPr>
          <p:nvPr>
            <p:ph type="title"/>
          </p:nvPr>
        </p:nvSpPr>
        <p:spPr>
          <a:xfrm>
            <a:off x="643467" y="321734"/>
            <a:ext cx="10905066" cy="1135737"/>
          </a:xfrm>
        </p:spPr>
        <p:txBody>
          <a:bodyPr>
            <a:normAutofit/>
          </a:bodyPr>
          <a:lstStyle/>
          <a:p>
            <a:r>
              <a:rPr lang="es-ES" sz="3600" b="1" dirty="0"/>
              <a:t>IMPUESTO DE LA RENTA DE LAS PERSONAS FÍSICAS (IRPF)</a:t>
            </a:r>
          </a:p>
        </p:txBody>
      </p:sp>
      <p:sp>
        <p:nvSpPr>
          <p:cNvPr id="3" name="Marcador de contenido 2">
            <a:extLst>
              <a:ext uri="{FF2B5EF4-FFF2-40B4-BE49-F238E27FC236}">
                <a16:creationId xmlns:a16="http://schemas.microsoft.com/office/drawing/2014/main" id="{1E9B2D96-71DA-C3D9-1260-E2D659F8211F}"/>
              </a:ext>
            </a:extLst>
          </p:cNvPr>
          <p:cNvSpPr>
            <a:spLocks noGrp="1"/>
          </p:cNvSpPr>
          <p:nvPr>
            <p:ph idx="1"/>
          </p:nvPr>
        </p:nvSpPr>
        <p:spPr>
          <a:xfrm>
            <a:off x="643469" y="1782981"/>
            <a:ext cx="4008384" cy="4393982"/>
          </a:xfrm>
        </p:spPr>
        <p:txBody>
          <a:bodyPr anchor="ctr">
            <a:normAutofit/>
          </a:bodyPr>
          <a:lstStyle/>
          <a:p>
            <a:r>
              <a:rPr lang="es-ES" sz="1600" dirty="0">
                <a:effectLst/>
                <a:latin typeface="Open Sans" panose="020B0606030504020204" pitchFamily="34" charset="0"/>
                <a:ea typeface="Times New Roman" panose="02020603050405020304" pitchFamily="18" charset="0"/>
                <a:cs typeface="Times New Roman" panose="02020603050405020304" pitchFamily="18" charset="0"/>
              </a:rPr>
              <a:t>El IRPF o </a:t>
            </a:r>
            <a:r>
              <a:rPr lang="es-ES" sz="1600" b="1" dirty="0">
                <a:effectLst/>
                <a:latin typeface="Open Sans" panose="020B0606030504020204" pitchFamily="34" charset="0"/>
                <a:ea typeface="Times New Roman" panose="02020603050405020304" pitchFamily="18" charset="0"/>
                <a:cs typeface="Times New Roman" panose="02020603050405020304" pitchFamily="18" charset="0"/>
              </a:rPr>
              <a:t>Impuesto sobre la Renta de las Personas Físicas</a:t>
            </a:r>
            <a:r>
              <a:rPr lang="es-ES" sz="1600" dirty="0">
                <a:effectLst/>
                <a:latin typeface="Open Sans" panose="020B0606030504020204" pitchFamily="34" charset="0"/>
                <a:ea typeface="Times New Roman" panose="02020603050405020304" pitchFamily="18" charset="0"/>
                <a:cs typeface="Times New Roman" panose="02020603050405020304" pitchFamily="18" charset="0"/>
              </a:rPr>
              <a:t> se basa en los principios tributarios de progresividad, generalidad y capacidad económica.</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600" dirty="0">
                <a:effectLst/>
                <a:latin typeface="Open Sans" panose="020B0606030504020204" pitchFamily="34" charset="0"/>
                <a:ea typeface="Times New Roman" panose="02020603050405020304" pitchFamily="18" charset="0"/>
                <a:cs typeface="Times New Roman" panose="02020603050405020304" pitchFamily="18" charset="0"/>
              </a:rPr>
              <a:t>Los </a:t>
            </a:r>
            <a:r>
              <a:rPr lang="es-ES" sz="1600" b="1" dirty="0">
                <a:effectLst/>
                <a:latin typeface="Open Sans" panose="020B0606030504020204" pitchFamily="34" charset="0"/>
                <a:ea typeface="Times New Roman" panose="02020603050405020304" pitchFamily="18" charset="0"/>
                <a:cs typeface="Times New Roman" panose="02020603050405020304" pitchFamily="18" charset="0"/>
              </a:rPr>
              <a:t>contribuyentes del IRPF</a:t>
            </a:r>
            <a:r>
              <a:rPr lang="es-ES" sz="1600" dirty="0">
                <a:effectLst/>
                <a:latin typeface="Open Sans" panose="020B0606030504020204" pitchFamily="34" charset="0"/>
                <a:ea typeface="Times New Roman" panose="02020603050405020304" pitchFamily="18" charset="0"/>
                <a:cs typeface="Times New Roman" panose="02020603050405020304" pitchFamily="18" charset="0"/>
              </a:rPr>
              <a:t> son aquellas personas físicas que tienen residencia habitual en el territorio español o aquellas personas físicas que tengan su residencia habitual en el extranjero con una misión diplomática, oficinas consulares e institutos en el extranjero.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6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n 4">
            <a:extLst>
              <a:ext uri="{FF2B5EF4-FFF2-40B4-BE49-F238E27FC236}">
                <a16:creationId xmlns:a16="http://schemas.microsoft.com/office/drawing/2014/main" id="{04D23374-5447-B40C-DD1D-01DDB26F72CD}"/>
              </a:ext>
            </a:extLst>
          </p:cNvPr>
          <p:cNvPicPr>
            <a:picLocks noChangeAspect="1"/>
          </p:cNvPicPr>
          <p:nvPr/>
        </p:nvPicPr>
        <p:blipFill>
          <a:blip r:embed="rId2"/>
          <a:stretch>
            <a:fillRect/>
          </a:stretch>
        </p:blipFill>
        <p:spPr>
          <a:xfrm>
            <a:off x="5295320" y="2400624"/>
            <a:ext cx="6253212" cy="312660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488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09074-9C77-FEA4-8FE9-499C286BB998}"/>
              </a:ext>
            </a:extLst>
          </p:cNvPr>
          <p:cNvSpPr>
            <a:spLocks noGrp="1"/>
          </p:cNvSpPr>
          <p:nvPr>
            <p:ph type="title"/>
          </p:nvPr>
        </p:nvSpPr>
        <p:spPr>
          <a:xfrm>
            <a:off x="838200" y="365125"/>
            <a:ext cx="10181253" cy="549275"/>
          </a:xfrm>
        </p:spPr>
        <p:txBody>
          <a:bodyPr anchor="t">
            <a:normAutofit fontScale="90000"/>
          </a:bodyPr>
          <a:lstStyle/>
          <a:p>
            <a:r>
              <a:rPr lang="es-ES" sz="2800" b="1"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La estructura por tramos de IRPF durante el año 2022 es de:</a:t>
            </a:r>
            <a:br>
              <a:rPr lang="es-ES" sz="2800" dirty="0">
                <a:effectLst/>
                <a:latin typeface="Calibri" panose="020F0502020204030204" pitchFamily="34" charset="0"/>
                <a:ea typeface="Calibri" panose="020F0502020204030204" pitchFamily="34" charset="0"/>
                <a:cs typeface="Times New Roman" panose="02020603050405020304" pitchFamily="18" charset="0"/>
              </a:rPr>
            </a:br>
            <a:endParaRPr lang="es-ES" sz="6000" dirty="0"/>
          </a:p>
        </p:txBody>
      </p:sp>
      <p:sp>
        <p:nvSpPr>
          <p:cNvPr id="3" name="Marcador de contenido 2">
            <a:extLst>
              <a:ext uri="{FF2B5EF4-FFF2-40B4-BE49-F238E27FC236}">
                <a16:creationId xmlns:a16="http://schemas.microsoft.com/office/drawing/2014/main" id="{B514A7DE-AB9C-E98C-F94F-B0169F375FF9}"/>
              </a:ext>
            </a:extLst>
          </p:cNvPr>
          <p:cNvSpPr>
            <a:spLocks noGrp="1"/>
          </p:cNvSpPr>
          <p:nvPr>
            <p:ph idx="1"/>
          </p:nvPr>
        </p:nvSpPr>
        <p:spPr>
          <a:xfrm>
            <a:off x="838200" y="1163151"/>
            <a:ext cx="10515600" cy="5032375"/>
          </a:xfrm>
        </p:spPr>
        <p:style>
          <a:lnRef idx="1">
            <a:schemeClr val="accent2"/>
          </a:lnRef>
          <a:fillRef idx="2">
            <a:schemeClr val="accent2"/>
          </a:fillRef>
          <a:effectRef idx="1">
            <a:schemeClr val="accent2"/>
          </a:effectRef>
          <a:fontRef idx="minor">
            <a:schemeClr val="dk1"/>
          </a:fontRef>
        </p:style>
        <p:txBody>
          <a:bodyPr anchor="ctr"/>
          <a:lstStyle/>
          <a:p>
            <a:pPr marL="342900" lvl="0" indent="-342900" algn="just">
              <a:lnSpc>
                <a:spcPct val="115000"/>
              </a:lnSpc>
              <a:spcAft>
                <a:spcPts val="800"/>
              </a:spcAft>
              <a:buSzPts val="1000"/>
              <a:buFont typeface="Symbol" panose="05050102010706020507" pitchFamily="18" charset="2"/>
              <a:buChar char=""/>
              <a:tabLst>
                <a:tab pos="457200" algn="l"/>
              </a:tabLst>
            </a:pPr>
            <a:r>
              <a:rPr lang="es-ES" sz="2800"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Hasta 12.450 euros: 19%</a:t>
            </a:r>
            <a:endParaRPr lang="es-ES" sz="2400" dirty="0">
              <a:solidFill>
                <a:srgbClr val="212529"/>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ES" sz="2800"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De 12.450 euros hasta 20.200 euros: 24%</a:t>
            </a:r>
            <a:endParaRPr lang="es-ES" sz="2400" dirty="0">
              <a:solidFill>
                <a:srgbClr val="212529"/>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ES" sz="2800"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De 20.200 euros hasta 35.200 euros: 30%</a:t>
            </a:r>
            <a:endParaRPr lang="es-ES" sz="2400" dirty="0">
              <a:solidFill>
                <a:srgbClr val="212529"/>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ES" sz="2800"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Entre 35.200 euros hasta 60.000 euros: 37%</a:t>
            </a:r>
            <a:endParaRPr lang="es-ES" sz="2400" dirty="0">
              <a:solidFill>
                <a:srgbClr val="212529"/>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ES" sz="2800"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De 60.000 euros hasta 300.000 euros: 45%</a:t>
            </a:r>
            <a:endParaRPr lang="es-ES" sz="2400" dirty="0">
              <a:solidFill>
                <a:srgbClr val="212529"/>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ES" sz="2800" dirty="0">
                <a:solidFill>
                  <a:srgbClr val="212529"/>
                </a:solidFill>
                <a:effectLst/>
                <a:latin typeface="Open Sans" panose="020B0606030504020204" pitchFamily="34" charset="0"/>
                <a:ea typeface="Times New Roman" panose="02020603050405020304" pitchFamily="18" charset="0"/>
                <a:cs typeface="Times New Roman" panose="02020603050405020304" pitchFamily="18" charset="0"/>
              </a:rPr>
              <a:t>De rentas superiores a 300.000 euros: 47%</a:t>
            </a:r>
            <a:endParaRPr lang="es-ES" sz="2400" dirty="0">
              <a:solidFill>
                <a:srgbClr val="212529"/>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2797591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1A9982AB-E7E0-B280-4241-4C92075418D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2695574" y="172064"/>
            <a:ext cx="6810375" cy="6624484"/>
          </a:xfrm>
          <a:prstGeom prst="rect">
            <a:avLst/>
          </a:prstGeom>
          <a:noFill/>
        </p:spPr>
      </p:pic>
    </p:spTree>
    <p:extLst>
      <p:ext uri="{BB962C8B-B14F-4D97-AF65-F5344CB8AC3E}">
        <p14:creationId xmlns:p14="http://schemas.microsoft.com/office/powerpoint/2010/main" val="159113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0466E2-513B-CB27-F268-2A153AF6FD75}"/>
              </a:ext>
            </a:extLst>
          </p:cNvPr>
          <p:cNvSpPr>
            <a:spLocks noGrp="1"/>
          </p:cNvSpPr>
          <p:nvPr>
            <p:ph type="title"/>
          </p:nvPr>
        </p:nvSpPr>
        <p:spPr>
          <a:xfrm>
            <a:off x="1136428" y="627564"/>
            <a:ext cx="7474172" cy="1001211"/>
          </a:xfrm>
        </p:spPr>
        <p:txBody>
          <a:bodyPr>
            <a:normAutofit/>
          </a:bodyPr>
          <a:lstStyle/>
          <a:p>
            <a:r>
              <a:rPr lang="es-ES" b="1" dirty="0"/>
              <a:t>IMPUESTO DE SOCIEDADES (IS)</a:t>
            </a:r>
          </a:p>
        </p:txBody>
      </p:sp>
      <p:sp>
        <p:nvSpPr>
          <p:cNvPr id="3" name="Marcador de contenido 2">
            <a:extLst>
              <a:ext uri="{FF2B5EF4-FFF2-40B4-BE49-F238E27FC236}">
                <a16:creationId xmlns:a16="http://schemas.microsoft.com/office/drawing/2014/main" id="{98C03E75-CCFA-724B-4174-42E2213CA584}"/>
              </a:ext>
            </a:extLst>
          </p:cNvPr>
          <p:cNvSpPr>
            <a:spLocks noGrp="1"/>
          </p:cNvSpPr>
          <p:nvPr>
            <p:ph idx="1"/>
          </p:nvPr>
        </p:nvSpPr>
        <p:spPr>
          <a:xfrm>
            <a:off x="504825" y="1771651"/>
            <a:ext cx="8201025" cy="4600574"/>
          </a:xfrm>
        </p:spPr>
        <p:txBody>
          <a:bodyPr anchor="ctr">
            <a:normAutofit/>
          </a:bodyPr>
          <a:lstStyle/>
          <a:p>
            <a:pPr marL="342900" lvl="0" indent="-342900">
              <a:buFont typeface="Wingdings" panose="05000000000000000000" pitchFamily="2" charset="2"/>
              <a:buChar char=""/>
            </a:pPr>
            <a:r>
              <a:rPr lang="es-ES" sz="1800" dirty="0">
                <a:effectLst/>
                <a:latin typeface="Open Sans" panose="020B0606030504020204" pitchFamily="34" charset="0"/>
                <a:ea typeface="Calibri" panose="020F0502020204030204" pitchFamily="34" charset="0"/>
                <a:cs typeface="Times New Roman" panose="02020603050405020304" pitchFamily="18" charset="0"/>
              </a:rPr>
              <a:t>Es </a:t>
            </a:r>
            <a:r>
              <a:rPr lang="es-ES" sz="1800" b="1" u="sng" dirty="0">
                <a:effectLst/>
                <a:latin typeface="Open Sans" panose="020B0606030504020204" pitchFamily="34" charset="0"/>
                <a:ea typeface="Calibri" panose="020F0502020204030204" pitchFamily="34" charset="0"/>
                <a:cs typeface="Times New Roman" panose="02020603050405020304" pitchFamily="18" charset="0"/>
              </a:rPr>
              <a:t>DIRECTO</a:t>
            </a:r>
            <a:r>
              <a:rPr lang="es-ES" sz="1800" dirty="0">
                <a:effectLst/>
                <a:latin typeface="Open Sans" panose="020B0606030504020204" pitchFamily="34" charset="0"/>
                <a:ea typeface="Calibri" panose="020F0502020204030204" pitchFamily="34" charset="0"/>
                <a:cs typeface="Times New Roman" panose="02020603050405020304" pitchFamily="18" charset="0"/>
              </a:rPr>
              <a:t> porque grava la obtención de una renta por parte de la sociedad, reflejando así directamente la capacidad económica de esta sociedad mercantil.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s-ES" sz="1800" dirty="0">
                <a:effectLst/>
                <a:latin typeface="Open Sans" panose="020B0606030504020204" pitchFamily="34" charset="0"/>
                <a:ea typeface="Calibri" panose="020F0502020204030204" pitchFamily="34" charset="0"/>
                <a:cs typeface="Times New Roman" panose="02020603050405020304" pitchFamily="18" charset="0"/>
              </a:rPr>
              <a:t>Es </a:t>
            </a:r>
            <a:r>
              <a:rPr lang="es-ES" sz="1800" b="1" u="sng" dirty="0">
                <a:effectLst/>
                <a:latin typeface="Open Sans" panose="020B0606030504020204" pitchFamily="34" charset="0"/>
                <a:ea typeface="Calibri" panose="020F0502020204030204" pitchFamily="34" charset="0"/>
                <a:cs typeface="Times New Roman" panose="02020603050405020304" pitchFamily="18" charset="0"/>
              </a:rPr>
              <a:t>PERSONAL </a:t>
            </a:r>
            <a:r>
              <a:rPr lang="es-ES" sz="1800" dirty="0">
                <a:effectLst/>
                <a:latin typeface="Open Sans" panose="020B0606030504020204" pitchFamily="34" charset="0"/>
                <a:ea typeface="Calibri" panose="020F0502020204030204" pitchFamily="34" charset="0"/>
                <a:cs typeface="Times New Roman" panose="02020603050405020304" pitchFamily="18" charset="0"/>
              </a:rPr>
              <a:t>porque el impuesto hace referencia a una persona determinada, en este caso, una persona jurídica.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s-ES" sz="1800" dirty="0">
                <a:effectLst/>
                <a:latin typeface="Open Sans" panose="020B0606030504020204" pitchFamily="34" charset="0"/>
                <a:ea typeface="Calibri" panose="020F0502020204030204" pitchFamily="34" charset="0"/>
                <a:cs typeface="Times New Roman" panose="02020603050405020304" pitchFamily="18" charset="0"/>
              </a:rPr>
              <a:t>Es </a:t>
            </a:r>
            <a:r>
              <a:rPr lang="es-ES" sz="1800" b="1" u="sng" dirty="0">
                <a:effectLst/>
                <a:latin typeface="Open Sans" panose="020B0606030504020204" pitchFamily="34" charset="0"/>
                <a:ea typeface="Calibri" panose="020F0502020204030204" pitchFamily="34" charset="0"/>
                <a:cs typeface="Times New Roman" panose="02020603050405020304" pitchFamily="18" charset="0"/>
              </a:rPr>
              <a:t>PROPORCIONAL</a:t>
            </a:r>
            <a:r>
              <a:rPr lang="es-ES" sz="1800" dirty="0">
                <a:effectLst/>
                <a:latin typeface="Open Sans" panose="020B0606030504020204" pitchFamily="34" charset="0"/>
                <a:ea typeface="Calibri" panose="020F0502020204030204" pitchFamily="34" charset="0"/>
                <a:cs typeface="Times New Roman" panose="02020603050405020304" pitchFamily="18" charset="0"/>
              </a:rPr>
              <a:t> ya que su tipo impositivo es siempre el mismo (el </a:t>
            </a:r>
            <a:r>
              <a:rPr lang="es-ES" sz="1800" b="1" dirty="0">
                <a:solidFill>
                  <a:srgbClr val="00B050"/>
                </a:solidFill>
                <a:effectLst/>
                <a:latin typeface="Open Sans" panose="020B0606030504020204" pitchFamily="34" charset="0"/>
                <a:ea typeface="Calibri" panose="020F0502020204030204" pitchFamily="34" charset="0"/>
                <a:cs typeface="Times New Roman" panose="02020603050405020304" pitchFamily="18" charset="0"/>
              </a:rPr>
              <a:t>25% </a:t>
            </a:r>
            <a:r>
              <a:rPr lang="es-ES" sz="1800" dirty="0">
                <a:effectLst/>
                <a:latin typeface="Open Sans" panose="020B0606030504020204" pitchFamily="34" charset="0"/>
                <a:ea typeface="Calibri" panose="020F0502020204030204" pitchFamily="34" charset="0"/>
                <a:cs typeface="Times New Roman" panose="02020603050405020304" pitchFamily="18" charset="0"/>
              </a:rPr>
              <a:t>para el tipo de gravamen general, aunque existen tipos más reducidos para determinadas entidades, como aquellas de nueva creación, cooperativas, entidades sin ánimo de lucro o sociedades y fondos de inversión).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Wingdings" panose="05000000000000000000" pitchFamily="2" charset="2"/>
              <a:buChar char=""/>
            </a:pPr>
            <a:r>
              <a:rPr lang="es-ES" sz="1800" dirty="0">
                <a:effectLst/>
                <a:latin typeface="Open Sans" panose="020B0606030504020204" pitchFamily="34" charset="0"/>
                <a:ea typeface="Calibri" panose="020F0502020204030204" pitchFamily="34" charset="0"/>
                <a:cs typeface="Times New Roman" panose="02020603050405020304" pitchFamily="18" charset="0"/>
              </a:rPr>
              <a:t>Es </a:t>
            </a:r>
            <a:r>
              <a:rPr lang="es-ES" sz="1800" b="1" u="sng" dirty="0">
                <a:effectLst/>
                <a:latin typeface="Open Sans" panose="020B0606030504020204" pitchFamily="34" charset="0"/>
                <a:ea typeface="Calibri" panose="020F0502020204030204" pitchFamily="34" charset="0"/>
                <a:cs typeface="Times New Roman" panose="02020603050405020304" pitchFamily="18" charset="0"/>
              </a:rPr>
              <a:t>PERIÓDICO</a:t>
            </a:r>
            <a:r>
              <a:rPr lang="es-ES" sz="1800" dirty="0">
                <a:effectLst/>
                <a:latin typeface="Open Sans" panose="020B0606030504020204" pitchFamily="34" charset="0"/>
                <a:ea typeface="Calibri" panose="020F0502020204030204" pitchFamily="34" charset="0"/>
                <a:cs typeface="Times New Roman" panose="02020603050405020304" pitchFamily="18" charset="0"/>
              </a:rPr>
              <a:t> porque es un impuesto que hay que pagar periódicamente, siendo el periodo impositivo cada ejercicio económico de la empresa (período de 12 meses que, por defecto, finaliza el 31 de diciembre de cada año).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300" dirty="0"/>
          </a:p>
        </p:txBody>
      </p:sp>
      <p:sp>
        <p:nvSpPr>
          <p:cNvPr id="12"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F5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E17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089DF212-94E8-BE7C-AC2D-A5BC76DEEE5E}"/>
              </a:ext>
            </a:extLst>
          </p:cNvPr>
          <p:cNvPicPr>
            <a:picLocks noChangeAspect="1"/>
          </p:cNvPicPr>
          <p:nvPr/>
        </p:nvPicPr>
        <p:blipFill>
          <a:blip r:embed="rId2"/>
          <a:stretch>
            <a:fillRect/>
          </a:stretch>
        </p:blipFill>
        <p:spPr>
          <a:xfrm>
            <a:off x="9254442" y="3019615"/>
            <a:ext cx="1462088" cy="818769"/>
          </a:xfrm>
          <a:prstGeom prst="rect">
            <a:avLst/>
          </a:prstGeom>
        </p:spPr>
      </p:pic>
    </p:spTree>
    <p:extLst>
      <p:ext uri="{BB962C8B-B14F-4D97-AF65-F5344CB8AC3E}">
        <p14:creationId xmlns:p14="http://schemas.microsoft.com/office/powerpoint/2010/main" val="1143911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F945D-AD2A-B848-EA2F-C03F513BC47B}"/>
              </a:ext>
            </a:extLst>
          </p:cNvPr>
          <p:cNvSpPr>
            <a:spLocks noGrp="1"/>
          </p:cNvSpPr>
          <p:nvPr>
            <p:ph type="title"/>
          </p:nvPr>
        </p:nvSpPr>
        <p:spPr/>
        <p:txBody>
          <a:bodyPr/>
          <a:lstStyle/>
          <a:p>
            <a:r>
              <a:rPr lang="es-ES" dirty="0"/>
              <a:t>IMPUESTO SOBRE EL VALOR AÑADIDO (IVA)</a:t>
            </a:r>
          </a:p>
        </p:txBody>
      </p:sp>
      <p:sp>
        <p:nvSpPr>
          <p:cNvPr id="3" name="Marcador de contenido 2">
            <a:extLst>
              <a:ext uri="{FF2B5EF4-FFF2-40B4-BE49-F238E27FC236}">
                <a16:creationId xmlns:a16="http://schemas.microsoft.com/office/drawing/2014/main" id="{F4128339-6244-2DEC-E1F6-AD056A5C05F0}"/>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a:lstStyle/>
          <a:p>
            <a:pPr indent="0" algn="just">
              <a:lnSpc>
                <a:spcPct val="115000"/>
              </a:lnSpc>
              <a:spcAft>
                <a:spcPts val="800"/>
              </a:spcAft>
              <a:buNone/>
            </a:pPr>
            <a:r>
              <a:rPr lang="es-ES" sz="1800" dirty="0">
                <a:effectLst/>
                <a:latin typeface="Open Sans" panose="020B0606030504020204" pitchFamily="34" charset="0"/>
                <a:ea typeface="Calibri" panose="020F0502020204030204" pitchFamily="34" charset="0"/>
                <a:cs typeface="Times New Roman" panose="02020603050405020304" pitchFamily="18" charset="0"/>
              </a:rPr>
              <a:t>El IVA (Impuesto sobre el Valor Añadido) es un impuesto </a:t>
            </a:r>
            <a:r>
              <a:rPr lang="es-ES" sz="1800" b="1" u="sng" dirty="0">
                <a:effectLst/>
                <a:latin typeface="Open Sans" panose="020B0606030504020204" pitchFamily="34" charset="0"/>
                <a:ea typeface="Calibri" panose="020F0502020204030204" pitchFamily="34" charset="0"/>
                <a:cs typeface="Times New Roman" panose="02020603050405020304" pitchFamily="18" charset="0"/>
              </a:rPr>
              <a:t>INDIRECTO </a:t>
            </a:r>
            <a:r>
              <a:rPr lang="es-ES" sz="1800" dirty="0">
                <a:effectLst/>
                <a:latin typeface="Open Sans" panose="020B0606030504020204" pitchFamily="34" charset="0"/>
                <a:ea typeface="Calibri" panose="020F0502020204030204" pitchFamily="34" charset="0"/>
                <a:cs typeface="Times New Roman" panose="02020603050405020304" pitchFamily="18" charset="0"/>
              </a:rPr>
              <a:t>que grava el consumo.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15000"/>
              </a:lnSpc>
              <a:spcAft>
                <a:spcPts val="800"/>
              </a:spcAft>
              <a:buNone/>
            </a:pPr>
            <a:r>
              <a:rPr lang="es-ES" sz="1800" dirty="0">
                <a:effectLst/>
                <a:latin typeface="Open Sans" panose="020B0606030504020204" pitchFamily="34" charset="0"/>
                <a:ea typeface="Calibri" panose="020F0502020204030204" pitchFamily="34" charset="0"/>
                <a:cs typeface="Times New Roman" panose="02020603050405020304" pitchFamily="18" charset="0"/>
              </a:rPr>
              <a:t>Es un incremento de un porcentaje en el precio de cada artículo que compramos y de cada servicio que recibimos.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15000"/>
              </a:lnSpc>
              <a:spcAft>
                <a:spcPts val="800"/>
              </a:spcAft>
              <a:buNone/>
            </a:pPr>
            <a:r>
              <a:rPr lang="es-ES" sz="1800" dirty="0">
                <a:effectLst/>
                <a:latin typeface="Open Sans" panose="020B0606030504020204" pitchFamily="34" charset="0"/>
                <a:ea typeface="Calibri" panose="020F0502020204030204" pitchFamily="34" charset="0"/>
                <a:cs typeface="Times New Roman" panose="02020603050405020304" pitchFamily="18" charset="0"/>
              </a:rPr>
              <a:t>El ingreso obtenido por este impuesto sirve para proporcionar recursos al Estado.</a:t>
            </a:r>
          </a:p>
          <a:p>
            <a:pPr indent="0" algn="just">
              <a:lnSpc>
                <a:spcPct val="115000"/>
              </a:lnSpc>
              <a:spcAft>
                <a:spcPts val="800"/>
              </a:spcAft>
              <a:buNone/>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dirty="0">
              <a:effectLst/>
              <a:latin typeface="Open Sans" panose="020B0606030504020204" pitchFamily="34" charset="0"/>
              <a:ea typeface="Calibri" panose="020F0502020204030204" pitchFamily="34" charset="0"/>
            </a:endParaRPr>
          </a:p>
          <a:p>
            <a:pPr marL="0" indent="0">
              <a:buNone/>
            </a:pPr>
            <a:endParaRPr lang="es-ES" sz="1800" dirty="0">
              <a:latin typeface="Open Sans" panose="020B0606030504020204" pitchFamily="34" charset="0"/>
              <a:ea typeface="Calibri" panose="020F0502020204030204" pitchFamily="34" charset="0"/>
            </a:endParaRPr>
          </a:p>
          <a:p>
            <a:pPr marL="0" indent="0">
              <a:buNone/>
            </a:pPr>
            <a:r>
              <a:rPr lang="es-ES" sz="1800" dirty="0">
                <a:effectLst/>
                <a:latin typeface="Open Sans" panose="020B0606030504020204" pitchFamily="34" charset="0"/>
                <a:ea typeface="Calibri" panose="020F0502020204030204" pitchFamily="34" charset="0"/>
              </a:rPr>
              <a:t>El que vende o presta un servicio no se queda con el importe de este impuesto, ya que cada 3 meses debe ingresar en Hacienda la diferencia entre el </a:t>
            </a:r>
            <a:r>
              <a:rPr lang="es-ES" sz="1800" b="1" dirty="0">
                <a:effectLst/>
                <a:latin typeface="Open Sans" panose="020B0606030504020204" pitchFamily="34" charset="0"/>
                <a:ea typeface="Calibri" panose="020F0502020204030204" pitchFamily="34" charset="0"/>
              </a:rPr>
              <a:t>impuesto repercutido</a:t>
            </a:r>
            <a:r>
              <a:rPr lang="es-ES" sz="1800" dirty="0">
                <a:effectLst/>
                <a:latin typeface="Open Sans" panose="020B0606030504020204" pitchFamily="34" charset="0"/>
                <a:ea typeface="Calibri" panose="020F0502020204030204" pitchFamily="34" charset="0"/>
              </a:rPr>
              <a:t> en las facturas emitidas a sus clientes y el </a:t>
            </a:r>
            <a:r>
              <a:rPr lang="es-ES" sz="1800" b="1" dirty="0">
                <a:effectLst/>
                <a:latin typeface="Open Sans" panose="020B0606030504020204" pitchFamily="34" charset="0"/>
                <a:ea typeface="Calibri" panose="020F0502020204030204" pitchFamily="34" charset="0"/>
              </a:rPr>
              <a:t>impuesto soportado </a:t>
            </a:r>
            <a:r>
              <a:rPr lang="es-ES" sz="1800" dirty="0">
                <a:effectLst/>
                <a:latin typeface="Open Sans" panose="020B0606030504020204" pitchFamily="34" charset="0"/>
                <a:ea typeface="Calibri" panose="020F0502020204030204" pitchFamily="34" charset="0"/>
              </a:rPr>
              <a:t>en las facturas de gastos necesarios para desarrollar su actividad (lo que se conoce como gastos deducible</a:t>
            </a:r>
            <a:endParaRPr lang="es-ES" dirty="0"/>
          </a:p>
        </p:txBody>
      </p:sp>
      <p:pic>
        <p:nvPicPr>
          <p:cNvPr id="8" name="Imagen 7">
            <a:extLst>
              <a:ext uri="{FF2B5EF4-FFF2-40B4-BE49-F238E27FC236}">
                <a16:creationId xmlns:a16="http://schemas.microsoft.com/office/drawing/2014/main" id="{60B44F76-7C6F-2B16-D296-8A19AE27C2D4}"/>
              </a:ext>
            </a:extLst>
          </p:cNvPr>
          <p:cNvPicPr>
            <a:picLocks noChangeAspect="1"/>
          </p:cNvPicPr>
          <p:nvPr/>
        </p:nvPicPr>
        <p:blipFill>
          <a:blip r:embed="rId2"/>
          <a:stretch>
            <a:fillRect/>
          </a:stretch>
        </p:blipFill>
        <p:spPr>
          <a:xfrm>
            <a:off x="4278018" y="3657600"/>
            <a:ext cx="2651419" cy="1381125"/>
          </a:xfrm>
          <a:prstGeom prst="rect">
            <a:avLst/>
          </a:prstGeom>
        </p:spPr>
      </p:pic>
    </p:spTree>
    <p:extLst>
      <p:ext uri="{BB962C8B-B14F-4D97-AF65-F5344CB8AC3E}">
        <p14:creationId xmlns:p14="http://schemas.microsoft.com/office/powerpoint/2010/main" val="307058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03A23E4-8231-6BD6-C867-058B35F0B7E8}"/>
              </a:ext>
            </a:extLst>
          </p:cNvPr>
          <p:cNvPicPr>
            <a:picLocks noChangeAspect="1"/>
          </p:cNvPicPr>
          <p:nvPr/>
        </p:nvPicPr>
        <p:blipFill>
          <a:blip r:embed="rId2"/>
          <a:stretch>
            <a:fillRect/>
          </a:stretch>
        </p:blipFill>
        <p:spPr>
          <a:xfrm>
            <a:off x="2009774" y="304799"/>
            <a:ext cx="8353425" cy="6553201"/>
          </a:xfrm>
          <a:prstGeom prst="rect">
            <a:avLst/>
          </a:prstGeom>
        </p:spPr>
      </p:pic>
    </p:spTree>
    <p:extLst>
      <p:ext uri="{BB962C8B-B14F-4D97-AF65-F5344CB8AC3E}">
        <p14:creationId xmlns:p14="http://schemas.microsoft.com/office/powerpoint/2010/main" val="3736983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5C30FCCD-4708-A544-A116-7FB31C85C501}"/>
              </a:ext>
            </a:extLst>
          </p:cNvPr>
          <p:cNvSpPr>
            <a:spLocks noGrp="1"/>
          </p:cNvSpPr>
          <p:nvPr>
            <p:ph type="title"/>
          </p:nvPr>
        </p:nvSpPr>
        <p:spPr>
          <a:xfrm>
            <a:off x="958506" y="800392"/>
            <a:ext cx="10264697" cy="1212102"/>
          </a:xfrm>
        </p:spPr>
        <p:txBody>
          <a:bodyPr>
            <a:normAutofit/>
          </a:bodyPr>
          <a:lstStyle/>
          <a:p>
            <a:r>
              <a:rPr lang="es-ES" sz="4000" b="1">
                <a:solidFill>
                  <a:srgbClr val="FFFFFF"/>
                </a:solidFill>
              </a:rPr>
              <a:t>CONSTITUCIÓN DE UNA EMPRESA</a:t>
            </a:r>
          </a:p>
        </p:txBody>
      </p:sp>
      <p:sp>
        <p:nvSpPr>
          <p:cNvPr id="3" name="Marcador de contenido 2">
            <a:extLst>
              <a:ext uri="{FF2B5EF4-FFF2-40B4-BE49-F238E27FC236}">
                <a16:creationId xmlns:a16="http://schemas.microsoft.com/office/drawing/2014/main" id="{5C134928-8181-8372-06B0-CA5B8D424106}"/>
              </a:ext>
            </a:extLst>
          </p:cNvPr>
          <p:cNvSpPr>
            <a:spLocks noGrp="1"/>
          </p:cNvSpPr>
          <p:nvPr>
            <p:ph idx="1"/>
          </p:nvPr>
        </p:nvSpPr>
        <p:spPr>
          <a:xfrm>
            <a:off x="1367624" y="2490436"/>
            <a:ext cx="9708995" cy="3567173"/>
          </a:xfrm>
        </p:spPr>
        <p:style>
          <a:lnRef idx="1">
            <a:schemeClr val="accent2"/>
          </a:lnRef>
          <a:fillRef idx="2">
            <a:schemeClr val="accent2"/>
          </a:fillRef>
          <a:effectRef idx="1">
            <a:schemeClr val="accent2"/>
          </a:effectRef>
          <a:fontRef idx="minor">
            <a:schemeClr val="dk1"/>
          </a:fontRef>
        </p:style>
        <p:txBody>
          <a:bodyPr anchor="ctr">
            <a:normAutofit/>
          </a:bodyPr>
          <a:lstStyle/>
          <a:p>
            <a:pPr indent="0" fontAlgn="base">
              <a:spcAft>
                <a:spcPts val="800"/>
              </a:spcAft>
              <a:buNone/>
            </a:pPr>
            <a:r>
              <a:rPr lang="es-ES" sz="2400">
                <a:effectLst/>
                <a:latin typeface="Open Sans" panose="020B0606030504020204" pitchFamily="34" charset="0"/>
                <a:ea typeface="Times New Roman" panose="02020603050405020304" pitchFamily="18" charset="0"/>
                <a:cs typeface="Times New Roman" panose="02020603050405020304" pitchFamily="18" charset="0"/>
              </a:rPr>
              <a:t>A la hora de constituir una empresa hay que </a:t>
            </a:r>
            <a:r>
              <a:rPr lang="es-ES" sz="2400" b="1">
                <a:effectLst/>
                <a:latin typeface="Open Sans" panose="020B0606030504020204" pitchFamily="34" charset="0"/>
                <a:ea typeface="Times New Roman" panose="02020603050405020304" pitchFamily="18" charset="0"/>
                <a:cs typeface="Times New Roman" panose="02020603050405020304" pitchFamily="18" charset="0"/>
              </a:rPr>
              <a:t>elegir la forma jurídica que adoptará</a:t>
            </a:r>
            <a:r>
              <a:rPr lang="es-ES" sz="2400">
                <a:effectLst/>
                <a:latin typeface="Open Sans" panose="020B0606030504020204" pitchFamily="34" charset="0"/>
                <a:ea typeface="Times New Roman" panose="02020603050405020304" pitchFamily="18" charset="0"/>
                <a:cs typeface="Times New Roman" panose="02020603050405020304" pitchFamily="18" charset="0"/>
              </a:rPr>
              <a:t>. </a:t>
            </a:r>
            <a:endParaRPr lang="es-ES" sz="2400">
              <a:effectLst/>
              <a:latin typeface="Calibri" panose="020F0502020204030204" pitchFamily="34" charset="0"/>
              <a:ea typeface="Calibri" panose="020F0502020204030204" pitchFamily="34" charset="0"/>
              <a:cs typeface="Times New Roman" panose="02020603050405020304" pitchFamily="18" charset="0"/>
            </a:endParaRPr>
          </a:p>
          <a:p>
            <a:pPr indent="0" fontAlgn="base">
              <a:spcAft>
                <a:spcPts val="800"/>
              </a:spcAft>
              <a:buNone/>
            </a:pPr>
            <a:r>
              <a:rPr lang="es-ES" sz="2400">
                <a:effectLst/>
                <a:latin typeface="Open Sans" panose="020B0606030504020204" pitchFamily="34" charset="0"/>
                <a:ea typeface="Times New Roman" panose="02020603050405020304" pitchFamily="18" charset="0"/>
                <a:cs typeface="Times New Roman" panose="02020603050405020304" pitchFamily="18" charset="0"/>
              </a:rPr>
              <a:t>Dependiendo de la figura escogida, habrá que llevar a cabo una serie u otra de trámites para la adopción de la personalidad jurídica.</a:t>
            </a:r>
            <a:endParaRPr lang="es-ES" sz="2400">
              <a:effectLst/>
              <a:latin typeface="Calibri" panose="020F0502020204030204" pitchFamily="34" charset="0"/>
              <a:ea typeface="Calibri" panose="020F0502020204030204" pitchFamily="34" charset="0"/>
              <a:cs typeface="Times New Roman" panose="02020603050405020304" pitchFamily="18" charset="0"/>
            </a:endParaRPr>
          </a:p>
          <a:p>
            <a:pPr indent="0" fontAlgn="base">
              <a:spcAft>
                <a:spcPts val="800"/>
              </a:spcAft>
              <a:buNone/>
            </a:pPr>
            <a:r>
              <a:rPr lang="es-ES" sz="2400">
                <a:effectLst/>
                <a:latin typeface="Open Sans" panose="020B0606030504020204" pitchFamily="34" charset="0"/>
                <a:ea typeface="Times New Roman" panose="02020603050405020304" pitchFamily="18" charset="0"/>
                <a:cs typeface="Times New Roman" panose="02020603050405020304" pitchFamily="18" charset="0"/>
              </a:rPr>
              <a:t>En España existe un amplio abanico de posibilidades en cuanto a las formas jurídicas disponibles para hacer negocios.</a:t>
            </a:r>
            <a:endParaRPr lang="es-ES" sz="2400">
              <a:effectLst/>
              <a:latin typeface="Calibri" panose="020F0502020204030204" pitchFamily="34" charset="0"/>
              <a:ea typeface="Calibri" panose="020F0502020204030204" pitchFamily="34" charset="0"/>
              <a:cs typeface="Times New Roman" panose="02020603050405020304" pitchFamily="18" charset="0"/>
            </a:endParaRPr>
          </a:p>
          <a:p>
            <a:endParaRPr lang="es-ES" sz="2400"/>
          </a:p>
        </p:txBody>
      </p:sp>
    </p:spTree>
    <p:extLst>
      <p:ext uri="{BB962C8B-B14F-4D97-AF65-F5344CB8AC3E}">
        <p14:creationId xmlns:p14="http://schemas.microsoft.com/office/powerpoint/2010/main" val="376168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1B24B7-0318-D3C5-D91B-73B53B07F6DD}"/>
              </a:ext>
            </a:extLst>
          </p:cNvPr>
          <p:cNvSpPr>
            <a:spLocks noGrp="1"/>
          </p:cNvSpPr>
          <p:nvPr>
            <p:ph type="title"/>
          </p:nvPr>
        </p:nvSpPr>
        <p:spPr>
          <a:xfrm>
            <a:off x="1188069" y="381935"/>
            <a:ext cx="9356106" cy="1200329"/>
          </a:xfrm>
        </p:spPr>
        <p:txBody>
          <a:bodyPr anchor="t">
            <a:normAutofit/>
          </a:bodyPr>
          <a:lstStyle/>
          <a:p>
            <a:r>
              <a:rPr lang="es-ES" sz="3800" b="1"/>
              <a:t>DIVERSIDAD DE FORMAS JURÍDICAS DE EMPRESA</a:t>
            </a: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 name="Marcador de contenido 3">
            <a:extLst>
              <a:ext uri="{FF2B5EF4-FFF2-40B4-BE49-F238E27FC236}">
                <a16:creationId xmlns:a16="http://schemas.microsoft.com/office/drawing/2014/main" id="{10DA6CC7-1D1D-74CB-53BD-828FFBFE6746}"/>
              </a:ext>
            </a:extLst>
          </p:cNvPr>
          <p:cNvGraphicFramePr>
            <a:graphicFrameLocks noGrp="1"/>
          </p:cNvGraphicFramePr>
          <p:nvPr>
            <p:ph idx="1"/>
            <p:extLst>
              <p:ext uri="{D42A27DB-BD31-4B8C-83A1-F6EECF244321}">
                <p14:modId xmlns:p14="http://schemas.microsoft.com/office/powerpoint/2010/main" val="3262652283"/>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370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B28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277DFA-27BF-5FB5-8BE8-C8FCFF5CA80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ELECCIÓN DE LA FORMA JURÍDICA</a:t>
            </a:r>
          </a:p>
        </p:txBody>
      </p:sp>
      <p:pic>
        <p:nvPicPr>
          <p:cNvPr id="4" name="Marcador de contenido 3">
            <a:extLst>
              <a:ext uri="{FF2B5EF4-FFF2-40B4-BE49-F238E27FC236}">
                <a16:creationId xmlns:a16="http://schemas.microsoft.com/office/drawing/2014/main" id="{82E04632-84F7-2F5B-FF76-BFB2AE28EBD3}"/>
              </a:ext>
            </a:extLst>
          </p:cNvPr>
          <p:cNvPicPr>
            <a:picLocks noGrp="1" noChangeAspect="1"/>
          </p:cNvPicPr>
          <p:nvPr>
            <p:ph idx="1"/>
          </p:nvPr>
        </p:nvPicPr>
        <p:blipFill>
          <a:blip r:embed="rId2"/>
          <a:stretch>
            <a:fillRect/>
          </a:stretch>
        </p:blipFill>
        <p:spPr>
          <a:xfrm>
            <a:off x="4343400" y="1"/>
            <a:ext cx="6726195" cy="6543674"/>
          </a:xfrm>
          <a:prstGeom prst="rect">
            <a:avLst/>
          </a:prstGeom>
        </p:spPr>
      </p:pic>
    </p:spTree>
    <p:extLst>
      <p:ext uri="{BB962C8B-B14F-4D97-AF65-F5344CB8AC3E}">
        <p14:creationId xmlns:p14="http://schemas.microsoft.com/office/powerpoint/2010/main" val="332391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B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44276D-6723-2998-D74C-98987D797A3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a:solidFill>
                  <a:srgbClr val="FFFFFF"/>
                </a:solidFill>
                <a:effectLst/>
                <a:latin typeface="+mj-lt"/>
                <a:ea typeface="+mj-ea"/>
                <a:cs typeface="+mj-cs"/>
              </a:rPr>
              <a:t>FACTORES A TENER EN CUENTA EN LA ELECCIÓN DE LA FORMA JURÍDICA.</a:t>
            </a:r>
            <a:endParaRPr lang="en-US" sz="2200" kern="1200">
              <a:solidFill>
                <a:srgbClr val="FFFFFF"/>
              </a:solidFill>
              <a:latin typeface="+mj-lt"/>
              <a:ea typeface="+mj-ea"/>
              <a:cs typeface="+mj-cs"/>
            </a:endParaRPr>
          </a:p>
        </p:txBody>
      </p:sp>
      <p:pic>
        <p:nvPicPr>
          <p:cNvPr id="4" name="Marcador de contenido 3" descr="Diagrama&#10;&#10;Descripción generada automáticamente">
            <a:extLst>
              <a:ext uri="{FF2B5EF4-FFF2-40B4-BE49-F238E27FC236}">
                <a16:creationId xmlns:a16="http://schemas.microsoft.com/office/drawing/2014/main" id="{9648B808-D011-EA3A-55B6-996055DCA422}"/>
              </a:ext>
            </a:extLst>
          </p:cNvPr>
          <p:cNvPicPr>
            <a:picLocks noGrp="1" noChangeAspect="1"/>
          </p:cNvPicPr>
          <p:nvPr>
            <p:ph idx="1"/>
          </p:nvPr>
        </p:nvPicPr>
        <p:blipFill>
          <a:blip r:embed="rId2"/>
          <a:stretch>
            <a:fillRect/>
          </a:stretch>
        </p:blipFill>
        <p:spPr>
          <a:xfrm>
            <a:off x="4110567" y="961812"/>
            <a:ext cx="7044265" cy="4930987"/>
          </a:xfrm>
          <a:prstGeom prst="rect">
            <a:avLst/>
          </a:prstGeom>
        </p:spPr>
      </p:pic>
    </p:spTree>
    <p:extLst>
      <p:ext uri="{BB962C8B-B14F-4D97-AF65-F5344CB8AC3E}">
        <p14:creationId xmlns:p14="http://schemas.microsoft.com/office/powerpoint/2010/main" val="370198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E953D-6E9D-B6D9-D391-5316C2134F6B}"/>
              </a:ext>
            </a:extLst>
          </p:cNvPr>
          <p:cNvSpPr>
            <a:spLocks noGrp="1"/>
          </p:cNvSpPr>
          <p:nvPr>
            <p:ph type="title"/>
          </p:nvPr>
        </p:nvSpPr>
        <p:spPr>
          <a:xfrm>
            <a:off x="1136428" y="627564"/>
            <a:ext cx="7474172" cy="1325563"/>
          </a:xfrm>
        </p:spPr>
        <p:txBody>
          <a:bodyPr>
            <a:normAutofit/>
          </a:bodyPr>
          <a:lstStyle/>
          <a:p>
            <a:r>
              <a:rPr lang="es-ES" b="1"/>
              <a:t>TIPOS DE RESPONSABILIDAD PATRIMONIAL</a:t>
            </a:r>
            <a:endParaRPr lang="es-ES" b="1" dirty="0"/>
          </a:p>
        </p:txBody>
      </p:sp>
      <p:sp>
        <p:nvSpPr>
          <p:cNvPr id="3" name="Marcador de contenido 2">
            <a:extLst>
              <a:ext uri="{FF2B5EF4-FFF2-40B4-BE49-F238E27FC236}">
                <a16:creationId xmlns:a16="http://schemas.microsoft.com/office/drawing/2014/main" id="{852AD2D0-CEEF-0E47-A4B1-E648C042F173}"/>
              </a:ext>
            </a:extLst>
          </p:cNvPr>
          <p:cNvSpPr>
            <a:spLocks noGrp="1"/>
          </p:cNvSpPr>
          <p:nvPr>
            <p:ph idx="1"/>
          </p:nvPr>
        </p:nvSpPr>
        <p:spPr>
          <a:xfrm>
            <a:off x="1136429" y="2278173"/>
            <a:ext cx="6467867" cy="3450613"/>
          </a:xfrm>
        </p:spPr>
        <p:txBody>
          <a:bodyPr anchor="ctr">
            <a:normAutofit/>
          </a:bodyPr>
          <a:lstStyle/>
          <a:p>
            <a:pPr marL="342900" lvl="0" indent="-342900">
              <a:spcAft>
                <a:spcPts val="1200"/>
              </a:spcAft>
              <a:buFont typeface="Symbol" panose="05050102010706020507" pitchFamily="18" charset="2"/>
              <a:buChar char=""/>
            </a:pPr>
            <a:r>
              <a:rPr lang="es-ES" sz="2200" b="1" u="sng">
                <a:effectLst/>
                <a:latin typeface="Open Sans" panose="020B0606030504020204" pitchFamily="34" charset="0"/>
                <a:ea typeface="Calibri" panose="020F0502020204030204" pitchFamily="34" charset="0"/>
                <a:cs typeface="Times New Roman" panose="02020603050405020304" pitchFamily="18" charset="0"/>
              </a:rPr>
              <a:t>LIMITADA:</a:t>
            </a:r>
            <a:r>
              <a:rPr lang="es-ES" sz="2200">
                <a:effectLst/>
                <a:latin typeface="Open Sans" panose="020B0606030504020204" pitchFamily="34" charset="0"/>
                <a:ea typeface="Calibri" panose="020F0502020204030204" pitchFamily="34" charset="0"/>
                <a:cs typeface="Times New Roman" panose="02020603050405020304" pitchFamily="18" charset="0"/>
              </a:rPr>
              <a:t> se responde de las deudas con los bienes propiedad de la empresa y con aquello que aportaron los socios cuando se constituyó la sociedad, pero no afectaría a sus bienes personales.</a:t>
            </a:r>
            <a:endParaRPr lang="es-ES" sz="2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200"/>
              </a:spcAft>
              <a:buFont typeface="Symbol" panose="05050102010706020507" pitchFamily="18" charset="2"/>
              <a:buChar char=""/>
            </a:pPr>
            <a:r>
              <a:rPr lang="es-ES" sz="2200" b="1" u="sng">
                <a:effectLst/>
                <a:latin typeface="Open Sans" panose="020B0606030504020204" pitchFamily="34" charset="0"/>
                <a:ea typeface="Calibri" panose="020F0502020204030204" pitchFamily="34" charset="0"/>
                <a:cs typeface="Times New Roman" panose="02020603050405020304" pitchFamily="18" charset="0"/>
              </a:rPr>
              <a:t>ILIMITADA:</a:t>
            </a:r>
            <a:r>
              <a:rPr lang="es-ES" sz="2200">
                <a:effectLst/>
                <a:latin typeface="Open Sans" panose="020B0606030504020204" pitchFamily="34" charset="0"/>
                <a:ea typeface="Calibri" panose="020F0502020204030204" pitchFamily="34" charset="0"/>
                <a:cs typeface="Times New Roman" panose="02020603050405020304" pitchFamily="18" charset="0"/>
              </a:rPr>
              <a:t> se responde de las deudas de la empresa por parte de los socios de la misma, por lo que afectan a sus bienes personales pudiendo ser embargados en caso de que sea necesario.</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ólar">
            <a:extLst>
              <a:ext uri="{FF2B5EF4-FFF2-40B4-BE49-F238E27FC236}">
                <a16:creationId xmlns:a16="http://schemas.microsoft.com/office/drawing/2014/main" id="{9387B14F-5145-6F38-2D91-F7BBA4CABB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05054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E953D-6E9D-B6D9-D391-5316C2134F6B}"/>
              </a:ext>
            </a:extLst>
          </p:cNvPr>
          <p:cNvSpPr>
            <a:spLocks noGrp="1"/>
          </p:cNvSpPr>
          <p:nvPr>
            <p:ph type="title"/>
          </p:nvPr>
        </p:nvSpPr>
        <p:spPr>
          <a:xfrm>
            <a:off x="669896" y="254340"/>
            <a:ext cx="9145907" cy="1163914"/>
          </a:xfrm>
        </p:spPr>
        <p:txBody>
          <a:bodyPr>
            <a:normAutofit fontScale="90000"/>
          </a:bodyPr>
          <a:lstStyle/>
          <a:p>
            <a:r>
              <a:rPr lang="es-ES" b="1" dirty="0"/>
              <a:t>TIPOS DE RESPONSABILIDAD PATRIMONIAL</a:t>
            </a:r>
          </a:p>
        </p:txBody>
      </p:sp>
      <p:sp>
        <p:nvSpPr>
          <p:cNvPr id="3" name="Marcador de contenido 2">
            <a:extLst>
              <a:ext uri="{FF2B5EF4-FFF2-40B4-BE49-F238E27FC236}">
                <a16:creationId xmlns:a16="http://schemas.microsoft.com/office/drawing/2014/main" id="{852AD2D0-CEEF-0E47-A4B1-E648C042F173}"/>
              </a:ext>
            </a:extLst>
          </p:cNvPr>
          <p:cNvSpPr>
            <a:spLocks noGrp="1"/>
          </p:cNvSpPr>
          <p:nvPr>
            <p:ph idx="1"/>
          </p:nvPr>
        </p:nvSpPr>
        <p:spPr>
          <a:xfrm>
            <a:off x="1136429" y="1203649"/>
            <a:ext cx="7474171" cy="5299788"/>
          </a:xfrm>
        </p:spPr>
        <p:txBody>
          <a:bodyPr anchor="ctr">
            <a:normAutofit fontScale="85000" lnSpcReduction="20000"/>
          </a:bodyPr>
          <a:lstStyle/>
          <a:p>
            <a:pPr marL="342900" lvl="0" indent="-342900" algn="just">
              <a:lnSpc>
                <a:spcPct val="115000"/>
              </a:lnSpc>
              <a:spcAft>
                <a:spcPts val="1200"/>
              </a:spcAft>
              <a:buFont typeface="Symbol" panose="05050102010706020507" pitchFamily="18" charset="2"/>
              <a:buChar char=""/>
            </a:pPr>
            <a:r>
              <a:rPr lang="es-ES" sz="2400" b="1" u="sng" dirty="0">
                <a:effectLst/>
                <a:latin typeface="Open Sans" panose="020B0606030504020204" pitchFamily="34" charset="0"/>
                <a:ea typeface="Calibri" panose="020F0502020204030204" pitchFamily="34" charset="0"/>
                <a:cs typeface="Times New Roman" panose="02020603050405020304" pitchFamily="18" charset="0"/>
              </a:rPr>
              <a:t>SUBSIDIARIA:</a:t>
            </a:r>
            <a:r>
              <a:rPr lang="es-ES" sz="2400" dirty="0">
                <a:effectLst/>
                <a:latin typeface="Open Sans" panose="020B0606030504020204" pitchFamily="34" charset="0"/>
                <a:ea typeface="Calibri" panose="020F0502020204030204" pitchFamily="34" charset="0"/>
                <a:cs typeface="Times New Roman" panose="02020603050405020304" pitchFamily="18" charset="0"/>
              </a:rPr>
              <a:t> en primer lugar deben pagarse las deudas con los bienes propiedad de la empresa, y en el supuesto de que no sea suficiente, se recurre a los bienes personales de los socios. El concepto de responsabilidad subsidiaria se aplica también en otros supuestos, como por ejemplo, en el caso de un aval, en el que hay un deudor principal al que se recurrirá primero para pagar la deuda, pero en el caso de que éste no lo haga, deberá hacerlo su avalista, es decir, el responsable subsidiario.</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200"/>
              </a:spcAft>
              <a:buFont typeface="Symbol" panose="05050102010706020507" pitchFamily="18" charset="2"/>
              <a:buChar char=""/>
            </a:pPr>
            <a:r>
              <a:rPr lang="es-ES" sz="2400" b="1" u="sng" dirty="0">
                <a:effectLst/>
                <a:latin typeface="Open Sans" panose="020B0606030504020204" pitchFamily="34" charset="0"/>
                <a:ea typeface="Calibri" panose="020F0502020204030204" pitchFamily="34" charset="0"/>
                <a:cs typeface="Times New Roman" panose="02020603050405020304" pitchFamily="18" charset="0"/>
              </a:rPr>
              <a:t>SOLIDARIA:</a:t>
            </a:r>
            <a:r>
              <a:rPr lang="es-ES" sz="2400" dirty="0">
                <a:effectLst/>
                <a:latin typeface="Open Sans" panose="020B0606030504020204" pitchFamily="34" charset="0"/>
                <a:ea typeface="Calibri" panose="020F0502020204030204" pitchFamily="34" charset="0"/>
                <a:cs typeface="Times New Roman" panose="02020603050405020304" pitchFamily="18" charset="0"/>
              </a:rPr>
              <a:t> todos los socios son responsables de la deuda, pero la peculiaridad está en la manera en que puede exigirse la misma, que puede ser requerida a todos al mismo tiempo y a cada uno su parte, o bien puede pedirse a uno solo toda la deuda y que éste exija su parte al resto. Un ejemplo de ello es una casa recibida en herencia por varios hermanos que son responsables solidario del pago del Impuesto de Bienes Inmuebles (IBI). </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ólar">
            <a:extLst>
              <a:ext uri="{FF2B5EF4-FFF2-40B4-BE49-F238E27FC236}">
                <a16:creationId xmlns:a16="http://schemas.microsoft.com/office/drawing/2014/main" id="{9387B14F-5145-6F38-2D91-F7BBA4CABB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01058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5">
            <a:extLst>
              <a:ext uri="{FF2B5EF4-FFF2-40B4-BE49-F238E27FC236}">
                <a16:creationId xmlns:a16="http://schemas.microsoft.com/office/drawing/2014/main" id="{16BF4F81-CE79-4A24-860D-9959FF716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9278" y="484632"/>
            <a:ext cx="4189913"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E74048-88CC-BC76-3E2E-6FABE2D29D64}"/>
              </a:ext>
            </a:extLst>
          </p:cNvPr>
          <p:cNvSpPr>
            <a:spLocks noGrp="1"/>
          </p:cNvSpPr>
          <p:nvPr>
            <p:ph type="title"/>
          </p:nvPr>
        </p:nvSpPr>
        <p:spPr>
          <a:xfrm>
            <a:off x="710390" y="681037"/>
            <a:ext cx="3738779" cy="1788811"/>
          </a:xfrm>
        </p:spPr>
        <p:txBody>
          <a:bodyPr>
            <a:normAutofit/>
          </a:bodyPr>
          <a:lstStyle/>
          <a:p>
            <a:r>
              <a:rPr lang="es-ES" sz="4000" b="1"/>
              <a:t>EMPRESARIO/A INDIVIDUAL</a:t>
            </a:r>
          </a:p>
        </p:txBody>
      </p:sp>
      <p:sp>
        <p:nvSpPr>
          <p:cNvPr id="3" name="Marcador de contenido 2">
            <a:extLst>
              <a:ext uri="{FF2B5EF4-FFF2-40B4-BE49-F238E27FC236}">
                <a16:creationId xmlns:a16="http://schemas.microsoft.com/office/drawing/2014/main" id="{F30F7AF9-350B-3E59-B1BB-AE2B7A62DF8C}"/>
              </a:ext>
            </a:extLst>
          </p:cNvPr>
          <p:cNvSpPr>
            <a:spLocks noGrp="1"/>
          </p:cNvSpPr>
          <p:nvPr>
            <p:ph idx="1"/>
          </p:nvPr>
        </p:nvSpPr>
        <p:spPr>
          <a:xfrm>
            <a:off x="710390" y="2630161"/>
            <a:ext cx="3738780" cy="3546801"/>
          </a:xfrm>
        </p:spPr>
        <p:txBody>
          <a:bodyPr>
            <a:normAutofit/>
          </a:bodyPr>
          <a:lstStyle/>
          <a:p>
            <a:pPr marL="0" indent="0">
              <a:buNone/>
            </a:pPr>
            <a:r>
              <a:rPr lang="es-ES" sz="1700">
                <a:effectLst/>
                <a:latin typeface="Open Sans" panose="020B0606030504020204" pitchFamily="34" charset="0"/>
                <a:ea typeface="Calibri" panose="020F0502020204030204" pitchFamily="34" charset="0"/>
                <a:cs typeface="Times New Roman" panose="02020603050405020304" pitchFamily="18" charset="0"/>
              </a:rPr>
              <a:t>Persona física que inicia una actividad empresarial y a la que llamamos </a:t>
            </a:r>
            <a:r>
              <a:rPr lang="es-ES" sz="1700" b="1">
                <a:effectLst/>
                <a:latin typeface="Open Sans" panose="020B0606030504020204" pitchFamily="34" charset="0"/>
                <a:ea typeface="Calibri" panose="020F0502020204030204" pitchFamily="34" charset="0"/>
                <a:cs typeface="Times New Roman" panose="02020603050405020304" pitchFamily="18" charset="0"/>
              </a:rPr>
              <a:t>trabajador autónomo</a:t>
            </a:r>
            <a:r>
              <a:rPr lang="es-ES" sz="1700">
                <a:effectLst/>
                <a:latin typeface="Open Sans" panose="020B0606030504020204" pitchFamily="34" charset="0"/>
                <a:ea typeface="Calibri" panose="020F0502020204030204" pitchFamily="34" charset="0"/>
                <a:cs typeface="Times New Roman" panose="02020603050405020304" pitchFamily="18" charset="0"/>
              </a:rPr>
              <a:t>. Podemos definirlo legalmente como la </a:t>
            </a:r>
            <a:r>
              <a:rPr lang="es-ES" sz="1700" u="sng">
                <a:effectLst/>
                <a:latin typeface="Open Sans" panose="020B0606030504020204" pitchFamily="34" charset="0"/>
                <a:ea typeface="Calibri" panose="020F0502020204030204" pitchFamily="34" charset="0"/>
                <a:cs typeface="Times New Roman" panose="02020603050405020304" pitchFamily="18" charset="0"/>
              </a:rPr>
              <a:t>“persona física que realiza de forma habitual, personal, directa, por cuenta propia y fuera del ámbito de dirección y organización de otra persona, una actividad económica o profesional a título lucrativo, de o no ocupación a trabajadores por cuenta ajena."</a:t>
            </a:r>
            <a:endParaRPr lang="es-ES" sz="17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700"/>
          </a:p>
        </p:txBody>
      </p:sp>
      <p:pic>
        <p:nvPicPr>
          <p:cNvPr id="4" name="Imagen 3" descr="Diagrama&#10;&#10;Descripción generada automáticamente con confianza baja">
            <a:extLst>
              <a:ext uri="{FF2B5EF4-FFF2-40B4-BE49-F238E27FC236}">
                <a16:creationId xmlns:a16="http://schemas.microsoft.com/office/drawing/2014/main" id="{D1ED9EB3-7BCD-78CF-3023-2D0BA1F054AC}"/>
              </a:ext>
            </a:extLst>
          </p:cNvPr>
          <p:cNvPicPr>
            <a:picLocks noChangeAspect="1"/>
          </p:cNvPicPr>
          <p:nvPr/>
        </p:nvPicPr>
        <p:blipFill rotWithShape="1">
          <a:blip r:embed="rId2"/>
          <a:srcRect t="1049" r="3" b="6397"/>
          <a:stretch/>
        </p:blipFill>
        <p:spPr>
          <a:xfrm>
            <a:off x="5170507" y="484633"/>
            <a:ext cx="6542215" cy="5888736"/>
          </a:xfrm>
          <a:prstGeom prst="rect">
            <a:avLst/>
          </a:prstGeom>
        </p:spPr>
      </p:pic>
    </p:spTree>
    <p:extLst>
      <p:ext uri="{BB962C8B-B14F-4D97-AF65-F5344CB8AC3E}">
        <p14:creationId xmlns:p14="http://schemas.microsoft.com/office/powerpoint/2010/main" val="478306966"/>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
  <TotalTime>122</TotalTime>
  <Words>2094</Words>
  <Application>Microsoft Office PowerPoint</Application>
  <PresentationFormat>Panorámica</PresentationFormat>
  <Paragraphs>126</Paragraphs>
  <Slides>28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Arial</vt:lpstr>
      <vt:lpstr>Calibri</vt:lpstr>
      <vt:lpstr>Calibri Light</vt:lpstr>
      <vt:lpstr>Open Sans</vt:lpstr>
      <vt:lpstr>Open Sans ExtraBold</vt:lpstr>
      <vt:lpstr>Symbol</vt:lpstr>
      <vt:lpstr>Wingdings</vt:lpstr>
      <vt:lpstr>Office Theme</vt:lpstr>
      <vt:lpstr>UNIDAD DIDÁCTICA 5</vt:lpstr>
      <vt:lpstr>CREACIÓN DE UNA EMPRESA</vt:lpstr>
      <vt:lpstr>CONSTITUCIÓN DE UNA EMPRESA</vt:lpstr>
      <vt:lpstr>DIVERSIDAD DE FORMAS JURÍDICAS DE EMPRESA</vt:lpstr>
      <vt:lpstr>ELECCIÓN DE LA FORMA JURÍDICA</vt:lpstr>
      <vt:lpstr>FACTORES A TENER EN CUENTA EN LA ELECCIÓN DE LA FORMA JURÍDICA.</vt:lpstr>
      <vt:lpstr>TIPOS DE RESPONSABILIDAD PATRIMONIAL</vt:lpstr>
      <vt:lpstr>TIPOS DE RESPONSABILIDAD PATRIMONIAL</vt:lpstr>
      <vt:lpstr>EMPRESARIO/A INDIVIDUAL</vt:lpstr>
      <vt:lpstr>EMPRENDEDOR/A DE RESPONSABILIDAD LIMITADA</vt:lpstr>
      <vt:lpstr>AUTÓNOMO ECONÓMICAMENTE DEPENDIENTE</vt:lpstr>
      <vt:lpstr>TIPOS DE SOCIEDADES</vt:lpstr>
      <vt:lpstr>SOCIEDAD DE RESPONSABILIDAD LIMITADA (S.R.L o S.L.)</vt:lpstr>
      <vt:lpstr>SOCIEDAD DE RESPONSABILIDAD LIMITADA (S.R.L o S.L.)</vt:lpstr>
      <vt:lpstr>Presentación de PowerPoint</vt:lpstr>
      <vt:lpstr>SOCIEDAD ANÓNIMA (S.A.)</vt:lpstr>
      <vt:lpstr>SOCIEDAD ANÓNIMA (S.A.)</vt:lpstr>
      <vt:lpstr>Presentación de PowerPoint</vt:lpstr>
      <vt:lpstr>OBLIGACIONES FISCALES</vt:lpstr>
      <vt:lpstr>Presentación de PowerPoint</vt:lpstr>
      <vt:lpstr>Una primera aproximación a los tributos necesita que revisemos la clasificación de los mismos en tasas, contribuciones e impuestos: </vt:lpstr>
      <vt:lpstr>IMPUESTOS</vt:lpstr>
      <vt:lpstr>IMPUESTO DE LA RENTA DE LAS PERSONAS FÍSICAS (IRPF)</vt:lpstr>
      <vt:lpstr>La estructura por tramos de IRPF durante el año 2022 es de: </vt:lpstr>
      <vt:lpstr>Presentación de PowerPoint</vt:lpstr>
      <vt:lpstr>IMPUESTO DE SOCIEDADES (IS)</vt:lpstr>
      <vt:lpstr>IMPUESTO SOBRE EL VALOR AÑADIDO (IVA)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DIDÁCTICA 5</dc:title>
  <dc:creator>FLORES BENEYTO, MARIA ROSA</dc:creator>
  <cp:lastModifiedBy>FLORES BENEYTO, MARIA ROSA</cp:lastModifiedBy>
  <cp:revision>1</cp:revision>
  <dcterms:created xsi:type="dcterms:W3CDTF">2022-11-24T08:11:02Z</dcterms:created>
  <dcterms:modified xsi:type="dcterms:W3CDTF">2022-11-24T10:13:25Z</dcterms:modified>
</cp:coreProperties>
</file>